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62" r:id="rId2"/>
    <p:sldId id="272" r:id="rId3"/>
    <p:sldId id="263" r:id="rId4"/>
    <p:sldId id="265" r:id="rId5"/>
    <p:sldId id="357" r:id="rId6"/>
    <p:sldId id="267" r:id="rId7"/>
    <p:sldId id="270" r:id="rId8"/>
    <p:sldId id="269" r:id="rId9"/>
    <p:sldId id="364" r:id="rId10"/>
    <p:sldId id="322" r:id="rId11"/>
    <p:sldId id="355" r:id="rId12"/>
    <p:sldId id="373" r:id="rId13"/>
    <p:sldId id="313" r:id="rId14"/>
    <p:sldId id="375" r:id="rId15"/>
    <p:sldId id="371" r:id="rId16"/>
    <p:sldId id="343" r:id="rId17"/>
    <p:sldId id="372" r:id="rId18"/>
    <p:sldId id="376" r:id="rId19"/>
    <p:sldId id="350" r:id="rId20"/>
    <p:sldId id="314" r:id="rId21"/>
    <p:sldId id="377" r:id="rId22"/>
    <p:sldId id="291" r:id="rId23"/>
    <p:sldId id="378" r:id="rId24"/>
    <p:sldId id="356" r:id="rId25"/>
    <p:sldId id="369" r:id="rId26"/>
    <p:sldId id="379" r:id="rId27"/>
    <p:sldId id="273" r:id="rId28"/>
    <p:sldId id="380" r:id="rId29"/>
    <p:sldId id="370" r:id="rId30"/>
    <p:sldId id="354" r:id="rId31"/>
    <p:sldId id="365" r:id="rId32"/>
    <p:sldId id="366" r:id="rId33"/>
    <p:sldId id="367" r:id="rId34"/>
    <p:sldId id="368" r:id="rId35"/>
    <p:sldId id="374" r:id="rId36"/>
    <p:sldId id="345" r:id="rId37"/>
    <p:sldId id="358" r:id="rId38"/>
    <p:sldId id="359" r:id="rId39"/>
    <p:sldId id="360" r:id="rId40"/>
    <p:sldId id="362" r:id="rId41"/>
    <p:sldId id="361" r:id="rId42"/>
    <p:sldId id="363" r:id="rId43"/>
    <p:sldId id="381" r:id="rId44"/>
    <p:sldId id="352" r:id="rId45"/>
    <p:sldId id="308" r:id="rId46"/>
    <p:sldId id="349" r:id="rId47"/>
    <p:sldId id="351" r:id="rId48"/>
  </p:sldIdLst>
  <p:sldSz cx="9144000" cy="5143500" type="screen16x9"/>
  <p:notesSz cx="6858000" cy="914400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40" autoAdjust="0"/>
    <p:restoredTop sz="67651" autoAdjust="0"/>
  </p:normalViewPr>
  <p:slideViewPr>
    <p:cSldViewPr snapToGrid="0" snapToObjects="1">
      <p:cViewPr varScale="1">
        <p:scale>
          <a:sx n="136" d="100"/>
          <a:sy n="136" d="100"/>
        </p:scale>
        <p:origin x="648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B54E7-7B3B-6447-87A7-6F61AFEB97DE}" type="datetime1">
              <a:rPr lang="ru-RU" smtClean="0"/>
              <a:t>07.11.2018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9EBEB8-9D51-0246-A912-359EB51449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9810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3AC2D7-9AF6-9F4F-BF22-AD1F2ADA7833}" type="datetime1">
              <a:rPr lang="ru-RU" smtClean="0"/>
              <a:t>07.11.2018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6B0306-77BC-DA46-90D6-686ADC46B9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2687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Здравствуйте</a:t>
            </a:r>
            <a:r>
              <a:rPr lang="en-US" dirty="0"/>
              <a:t>, </a:t>
            </a:r>
            <a:r>
              <a:rPr lang="ru-RU" dirty="0"/>
              <a:t>коллеги</a:t>
            </a:r>
            <a:r>
              <a:rPr lang="en-US" dirty="0"/>
              <a:t>. </a:t>
            </a:r>
            <a:r>
              <a:rPr lang="ru-RU" dirty="0"/>
              <a:t>Меня зовут Александр Мазуров</a:t>
            </a:r>
            <a:r>
              <a:rPr lang="en-US" dirty="0"/>
              <a:t>, </a:t>
            </a:r>
            <a:r>
              <a:rPr lang="ru-RU" dirty="0"/>
              <a:t> я разработчик в компании </a:t>
            </a:r>
            <a:r>
              <a:rPr lang="en-US" dirty="0"/>
              <a:t>Criteo</a:t>
            </a:r>
            <a:r>
              <a:rPr lang="ru-RU" dirty="0"/>
              <a:t>, где занимаюсь разработкой и поддержкой аналитических баз  данных</a:t>
            </a:r>
            <a:r>
              <a:rPr lang="en-US" dirty="0"/>
              <a:t>. </a:t>
            </a:r>
            <a:r>
              <a:rPr lang="ru-RU" dirty="0"/>
              <a:t>До этого 10 лет работал в Европейском Центре Ядерных исследований</a:t>
            </a:r>
            <a:r>
              <a:rPr lang="en-US" dirty="0"/>
              <a:t>, </a:t>
            </a:r>
            <a:r>
              <a:rPr lang="ru-RU" dirty="0"/>
              <a:t>где участвовал в разработке программ для обработки событий </a:t>
            </a:r>
            <a:r>
              <a:rPr lang="en-US" dirty="0"/>
              <a:t>(</a:t>
            </a:r>
            <a:r>
              <a:rPr lang="ru-RU" dirty="0"/>
              <a:t>так называемые </a:t>
            </a:r>
            <a:r>
              <a:rPr lang="en-US" dirty="0"/>
              <a:t>Event Processing Frameworks), </a:t>
            </a:r>
            <a:r>
              <a:rPr lang="ru-RU" dirty="0"/>
              <a:t>а также в анализе результатов эксперимента</a:t>
            </a:r>
            <a:r>
              <a:rPr lang="en-US" dirty="0"/>
              <a:t>.</a:t>
            </a:r>
            <a:r>
              <a:rPr lang="ru-RU" dirty="0"/>
              <a:t> Так что если вас интересует как там все устроено в </a:t>
            </a:r>
            <a:r>
              <a:rPr lang="ru-RU" dirty="0" err="1"/>
              <a:t>ЦЕРНе</a:t>
            </a:r>
            <a:r>
              <a:rPr lang="ru-RU" dirty="0"/>
              <a:t> или моя следующая тема</a:t>
            </a:r>
            <a:r>
              <a:rPr lang="en-US" dirty="0"/>
              <a:t>, </a:t>
            </a:r>
            <a:r>
              <a:rPr lang="ru-RU" dirty="0"/>
              <a:t>то </a:t>
            </a:r>
            <a:r>
              <a:rPr lang="en-US" dirty="0"/>
              <a:t>Welcome</a:t>
            </a:r>
            <a:r>
              <a:rPr lang="ru-RU" dirty="0"/>
              <a:t> подходите, спрашиваете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ru-RU" dirty="0"/>
              <a:t>Мой доклад можно логически разделить на две части</a:t>
            </a:r>
            <a:r>
              <a:rPr lang="en-US" dirty="0"/>
              <a:t>.</a:t>
            </a:r>
            <a:r>
              <a:rPr lang="ru-RU" dirty="0"/>
              <a:t> Сначала я покажу</a:t>
            </a:r>
            <a:r>
              <a:rPr lang="en-US" dirty="0"/>
              <a:t> </a:t>
            </a:r>
            <a:r>
              <a:rPr lang="ru-RU" dirty="0"/>
              <a:t>эволюцию нашей платформы, расскажу какие шишки набили и как пришли к решению позволяющему нам хранить и обрабатывать большие объемы данных</a:t>
            </a:r>
            <a:r>
              <a:rPr lang="en-US" dirty="0"/>
              <a:t>. </a:t>
            </a:r>
            <a:r>
              <a:rPr lang="ru-RU" dirty="0"/>
              <a:t>Затем с масштабов компании спустимся чуть ниже и я расскажу о </a:t>
            </a:r>
            <a:r>
              <a:rPr lang="en-US" dirty="0"/>
              <a:t>Hive</a:t>
            </a:r>
            <a:r>
              <a:rPr lang="ru-RU" dirty="0"/>
              <a:t> -  важном инструменте для обработки такого</a:t>
            </a:r>
            <a:r>
              <a:rPr lang="en-US" dirty="0"/>
              <a:t> </a:t>
            </a:r>
            <a:r>
              <a:rPr lang="ru-RU" dirty="0"/>
              <a:t>большого объема данных</a:t>
            </a:r>
            <a:endParaRPr lang="en-US" dirty="0"/>
          </a:p>
          <a:p>
            <a:r>
              <a:rPr lang="ru-RU" dirty="0"/>
              <a:t>(</a:t>
            </a:r>
            <a:r>
              <a:rPr lang="en-US" dirty="0"/>
              <a:t>click)</a:t>
            </a:r>
            <a:endParaRPr lang="ru-R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912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Если по цифрам, то </a:t>
            </a:r>
            <a:r>
              <a:rPr lang="en-US" dirty="0"/>
              <a:t>Criteo </a:t>
            </a:r>
            <a:r>
              <a:rPr lang="ru-RU" dirty="0"/>
              <a:t>обладает самым большим </a:t>
            </a:r>
            <a:r>
              <a:rPr lang="en-US" dirty="0"/>
              <a:t>Hadoop</a:t>
            </a:r>
            <a:r>
              <a:rPr lang="ru-RU" dirty="0"/>
              <a:t> кластером в Европе</a:t>
            </a:r>
            <a:r>
              <a:rPr lang="en-US" dirty="0"/>
              <a:t>.</a:t>
            </a:r>
            <a:r>
              <a:rPr lang="ru-RU" dirty="0"/>
              <a:t> Раньше мы конкурировали с </a:t>
            </a:r>
            <a:r>
              <a:rPr lang="en-US" dirty="0"/>
              <a:t>Spotify </a:t>
            </a:r>
            <a:r>
              <a:rPr lang="ru-RU" dirty="0"/>
              <a:t>в размере, но они ушли в облако </a:t>
            </a:r>
            <a:r>
              <a:rPr lang="en-US" dirty="0"/>
              <a:t>Amazon.</a:t>
            </a:r>
          </a:p>
          <a:p>
            <a:endParaRPr lang="en-US" dirty="0"/>
          </a:p>
          <a:p>
            <a:r>
              <a:rPr lang="ru-RU" dirty="0"/>
              <a:t>Если кратко то в день мы обрабатываем до 10</a:t>
            </a:r>
            <a:r>
              <a:rPr lang="en-US" dirty="0"/>
              <a:t>PB</a:t>
            </a:r>
            <a:r>
              <a:rPr lang="ru-RU" dirty="0"/>
              <a:t> данных и записываем в 100</a:t>
            </a:r>
            <a:r>
              <a:rPr lang="en-US" dirty="0"/>
              <a:t> </a:t>
            </a:r>
            <a:r>
              <a:rPr lang="ru-RU" dirty="0" err="1"/>
              <a:t>петабайтное</a:t>
            </a:r>
            <a:r>
              <a:rPr lang="ru-RU" dirty="0"/>
              <a:t> хранилище данных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2845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же </a:t>
            </a:r>
            <a:r>
              <a:rPr lang="ru-RU" dirty="0" err="1"/>
              <a:t>ма</a:t>
            </a:r>
            <a:r>
              <a:rPr lang="ru-RU" dirty="0"/>
              <a:t> такое храним на 100</a:t>
            </a:r>
            <a:r>
              <a:rPr lang="en-US" dirty="0"/>
              <a:t>PB.</a:t>
            </a:r>
            <a:r>
              <a:rPr lang="ru-RU" dirty="0"/>
              <a:t> Прежде всего хочу уточнить</a:t>
            </a:r>
            <a:r>
              <a:rPr lang="en-US" dirty="0"/>
              <a:t>,</a:t>
            </a:r>
            <a:r>
              <a:rPr lang="ru-RU" dirty="0"/>
              <a:t> что</a:t>
            </a:r>
            <a:r>
              <a:rPr lang="en-US" dirty="0"/>
              <a:t> 100PB</a:t>
            </a:r>
            <a:r>
              <a:rPr lang="ru-RU" dirty="0"/>
              <a:t> это с учетом реплик на </a:t>
            </a:r>
            <a:r>
              <a:rPr lang="en-US" dirty="0"/>
              <a:t>HDFS, </a:t>
            </a:r>
            <a:r>
              <a:rPr lang="ru-RU" dirty="0"/>
              <a:t>чтобы понять реальный объем данных нужно все делить на 3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ru-RU" dirty="0"/>
              <a:t>Большую часть</a:t>
            </a:r>
            <a:r>
              <a:rPr lang="en-US" dirty="0"/>
              <a:t>,</a:t>
            </a:r>
            <a:r>
              <a:rPr lang="ru-RU" dirty="0"/>
              <a:t> 64</a:t>
            </a:r>
            <a:r>
              <a:rPr lang="en-US" dirty="0"/>
              <a:t>PB </a:t>
            </a:r>
            <a:r>
              <a:rPr lang="ru-RU" dirty="0"/>
              <a:t>и 36</a:t>
            </a:r>
            <a:r>
              <a:rPr lang="en-US" dirty="0"/>
              <a:t>% </a:t>
            </a:r>
            <a:r>
              <a:rPr lang="ru-RU" dirty="0"/>
              <a:t>кластера  у нас занимают сырые </a:t>
            </a:r>
            <a:r>
              <a:rPr lang="ru-RU" dirty="0" err="1"/>
              <a:t>логи</a:t>
            </a:r>
            <a:r>
              <a:rPr lang="ru-RU" dirty="0"/>
              <a:t>, которые большой частью хранятся в виде </a:t>
            </a:r>
            <a:r>
              <a:rPr lang="en-US" dirty="0"/>
              <a:t>JSON</a:t>
            </a:r>
            <a:r>
              <a:rPr lang="ru-RU" dirty="0"/>
              <a:t> файлов</a:t>
            </a:r>
            <a:r>
              <a:rPr lang="en-US" dirty="0"/>
              <a:t>,</a:t>
            </a:r>
            <a:r>
              <a:rPr lang="ru-RU" dirty="0"/>
              <a:t> но сейчас как и остальные данные мы начали хранить из формате </a:t>
            </a:r>
            <a:r>
              <a:rPr lang="en-US" dirty="0"/>
              <a:t>parquet. </a:t>
            </a:r>
            <a:r>
              <a:rPr lang="ru-RU" dirty="0"/>
              <a:t>Логи у нас хранятся 30 дней</a:t>
            </a:r>
          </a:p>
          <a:p>
            <a:r>
              <a:rPr lang="en-US" dirty="0"/>
              <a:t># </a:t>
            </a:r>
            <a:r>
              <a:rPr lang="ru-RU" dirty="0"/>
              <a:t>Из логов мы </a:t>
            </a:r>
            <a:r>
              <a:rPr lang="ru-RU" dirty="0" err="1"/>
              <a:t>агрегируются</a:t>
            </a:r>
            <a:r>
              <a:rPr lang="ru-RU" dirty="0"/>
              <a:t> данные для наших аналитиков и разработчиков алгоритмов</a:t>
            </a:r>
            <a:r>
              <a:rPr lang="en-US" dirty="0"/>
              <a:t>. </a:t>
            </a:r>
            <a:r>
              <a:rPr lang="ru-RU" dirty="0"/>
              <a:t>Данные здесь у нас обычно хранятся 13 месяцев (кроме словарей – из мы можем хранить сколько угодно</a:t>
            </a:r>
            <a:endParaRPr lang="en-US" dirty="0"/>
          </a:p>
          <a:p>
            <a:endParaRPr lang="en-US" dirty="0"/>
          </a:p>
          <a:p>
            <a:r>
              <a:rPr lang="ru-RU" dirty="0"/>
              <a:t>Хочу здесь заметить, что </a:t>
            </a:r>
            <a:r>
              <a:rPr lang="ru-RU" dirty="0" err="1"/>
              <a:t>логи</a:t>
            </a:r>
            <a:r>
              <a:rPr lang="ru-RU" dirty="0"/>
              <a:t> и аналитика у нас хранятся в структурированном виде и доступны из </a:t>
            </a:r>
            <a:r>
              <a:rPr lang="en-US" dirty="0"/>
              <a:t>Hive</a:t>
            </a:r>
            <a:r>
              <a:rPr lang="ru-RU" dirty="0"/>
              <a:t>, о котором я поговорю позднее</a:t>
            </a:r>
            <a:r>
              <a:rPr lang="en-US" dirty="0"/>
              <a:t>.</a:t>
            </a:r>
          </a:p>
          <a:p>
            <a:endParaRPr lang="ru-RU" dirty="0"/>
          </a:p>
          <a:p>
            <a:r>
              <a:rPr lang="ru-RU" dirty="0"/>
              <a:t>Остальное пространство у нас занимают </a:t>
            </a:r>
            <a:r>
              <a:rPr lang="en-US" dirty="0"/>
              <a:t>Presto, </a:t>
            </a:r>
            <a:r>
              <a:rPr lang="ru-RU" dirty="0"/>
              <a:t>старые данные и данные пользователей</a:t>
            </a:r>
            <a:r>
              <a:rPr lang="en-US" dirty="0"/>
              <a:t>.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Из всего выше вы увидели как за 10 лет компания из маленького стартапа с одной </a:t>
            </a:r>
            <a:r>
              <a:rPr lang="en-US" dirty="0" err="1"/>
              <a:t>MySql</a:t>
            </a:r>
            <a:r>
              <a:rPr lang="en-US" dirty="0"/>
              <a:t> </a:t>
            </a:r>
            <a:r>
              <a:rPr lang="ru-RU" dirty="0"/>
              <a:t> сервером превратилась в компанию ворочающую большими объемами данных</a:t>
            </a:r>
            <a:r>
              <a:rPr lang="en-US" dirty="0"/>
              <a:t>. </a:t>
            </a:r>
            <a:r>
              <a:rPr lang="ru-RU" dirty="0"/>
              <a:t>И по секрету скажу скоро мы открываем новый </a:t>
            </a:r>
            <a:r>
              <a:rPr lang="ru-RU" dirty="0" err="1"/>
              <a:t>датацентр</a:t>
            </a:r>
            <a:r>
              <a:rPr lang="ru-RU" dirty="0"/>
              <a:t> и почти удвоим наш </a:t>
            </a:r>
            <a:r>
              <a:rPr lang="en-US" dirty="0"/>
              <a:t>Hadoop </a:t>
            </a:r>
            <a:r>
              <a:rPr lang="ru-RU" dirty="0"/>
              <a:t>кластер</a:t>
            </a:r>
            <a:r>
              <a:rPr lang="en-US" dirty="0"/>
              <a:t>.</a:t>
            </a:r>
          </a:p>
          <a:p>
            <a:r>
              <a:rPr lang="ru-RU" dirty="0"/>
              <a:t>Нет</a:t>
            </a:r>
            <a:r>
              <a:rPr lang="en-US" dirty="0"/>
              <a:t>, </a:t>
            </a:r>
            <a:r>
              <a:rPr lang="ru-RU" dirty="0"/>
              <a:t>я не пропагандирую</a:t>
            </a:r>
            <a:r>
              <a:rPr lang="en-US" dirty="0"/>
              <a:t> </a:t>
            </a:r>
            <a:r>
              <a:rPr lang="ru-RU" dirty="0"/>
              <a:t>всем переходить на </a:t>
            </a:r>
            <a:r>
              <a:rPr lang="en-US" dirty="0"/>
              <a:t>Hadoop,</a:t>
            </a:r>
            <a:r>
              <a:rPr lang="ru-RU" dirty="0"/>
              <a:t> можно начать с малого</a:t>
            </a:r>
            <a:r>
              <a:rPr lang="en-US" dirty="0"/>
              <a:t>, </a:t>
            </a:r>
            <a:r>
              <a:rPr lang="ru-RU" dirty="0"/>
              <a:t>с малого бюджета и если полетит то вы можете добиться того же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0438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2207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Hive </a:t>
            </a:r>
            <a:r>
              <a:rPr lang="ru-RU" dirty="0"/>
              <a:t>предоставляет </a:t>
            </a:r>
            <a:r>
              <a:rPr lang="en-US" dirty="0"/>
              <a:t>SQL</a:t>
            </a:r>
            <a:r>
              <a:rPr lang="ru-RU" dirty="0"/>
              <a:t> интерфейс к структурированным файлам на </a:t>
            </a:r>
            <a:r>
              <a:rPr lang="en-US" dirty="0"/>
              <a:t>HDFS. </a:t>
            </a:r>
            <a:r>
              <a:rPr lang="ru-RU" dirty="0"/>
              <a:t>Эти файлы должны быть в формате поддерживаемым </a:t>
            </a:r>
            <a:r>
              <a:rPr lang="en-US" dirty="0"/>
              <a:t>Hive, </a:t>
            </a:r>
            <a:r>
              <a:rPr lang="ru-RU" dirty="0"/>
              <a:t>например</a:t>
            </a:r>
            <a:r>
              <a:rPr lang="en-US" dirty="0"/>
              <a:t>, CSV </a:t>
            </a:r>
            <a:r>
              <a:rPr lang="ru-RU" dirty="0"/>
              <a:t>или </a:t>
            </a:r>
            <a:r>
              <a:rPr lang="en-US" dirty="0"/>
              <a:t>Parquet. </a:t>
            </a:r>
            <a:r>
              <a:rPr lang="ru-RU" dirty="0"/>
              <a:t>Информация о том какие данные и где хранятся в файлах должны быть зарегистрированы в </a:t>
            </a:r>
            <a:r>
              <a:rPr lang="en-US" dirty="0"/>
              <a:t>Hive Metastore</a:t>
            </a:r>
          </a:p>
          <a:p>
            <a:endParaRPr lang="en-US" dirty="0"/>
          </a:p>
          <a:p>
            <a:r>
              <a:rPr lang="ru-RU" dirty="0"/>
              <a:t>Помимо </a:t>
            </a:r>
            <a:r>
              <a:rPr lang="en-US" dirty="0" err="1"/>
              <a:t>Metastor</a:t>
            </a:r>
            <a:r>
              <a:rPr lang="ru-RU" dirty="0"/>
              <a:t>а</a:t>
            </a:r>
            <a:r>
              <a:rPr lang="en-US" dirty="0"/>
              <a:t>.</a:t>
            </a:r>
            <a:r>
              <a:rPr lang="ru-RU" dirty="0"/>
              <a:t> </a:t>
            </a:r>
            <a:r>
              <a:rPr lang="en-US" dirty="0"/>
              <a:t>Hive Command Line Interface </a:t>
            </a:r>
            <a:r>
              <a:rPr lang="ru-RU" dirty="0"/>
              <a:t>или</a:t>
            </a:r>
            <a:r>
              <a:rPr lang="en-US" dirty="0"/>
              <a:t> </a:t>
            </a:r>
            <a:r>
              <a:rPr lang="en-US" dirty="0" err="1"/>
              <a:t>HiveServer</a:t>
            </a:r>
            <a:r>
              <a:rPr lang="en-US" dirty="0"/>
              <a:t> </a:t>
            </a:r>
            <a:r>
              <a:rPr lang="ru-RU" dirty="0"/>
              <a:t>отвечают за </a:t>
            </a:r>
            <a:r>
              <a:rPr lang="ru-RU" dirty="0" err="1"/>
              <a:t>парсинг</a:t>
            </a:r>
            <a:r>
              <a:rPr lang="ru-RU" dirty="0"/>
              <a:t> запросов, построение и запуск плана выполнения запроса на кластере</a:t>
            </a:r>
            <a:r>
              <a:rPr lang="en-US" dirty="0"/>
              <a:t>. </a:t>
            </a:r>
            <a:r>
              <a:rPr lang="ru-RU" dirty="0"/>
              <a:t>В качестве экзекутора мы вы основном используем медленный</a:t>
            </a:r>
            <a:r>
              <a:rPr lang="en-US" dirty="0"/>
              <a:t> MapReduce,</a:t>
            </a:r>
            <a:r>
              <a:rPr lang="ru-RU" dirty="0"/>
              <a:t> а не </a:t>
            </a:r>
            <a:r>
              <a:rPr lang="en-US" dirty="0"/>
              <a:t>Spark, </a:t>
            </a:r>
            <a:r>
              <a:rPr lang="ru-RU" dirty="0"/>
              <a:t>поскольку в нашем случае более непривередлив в плане работы с памятью для произвольных запросов</a:t>
            </a:r>
          </a:p>
          <a:p>
            <a:endParaRPr lang="en-US" dirty="0"/>
          </a:p>
          <a:p>
            <a:r>
              <a:rPr lang="ru-RU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3630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6694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Наша история работы с </a:t>
            </a:r>
            <a:r>
              <a:rPr lang="en-US" dirty="0"/>
              <a:t>Hive</a:t>
            </a:r>
            <a:r>
              <a:rPr lang="ru-RU" dirty="0"/>
              <a:t> началась чем-то похожим на первые шаги в начале пути компании – мы выбрали самый простой способ</a:t>
            </a:r>
            <a:r>
              <a:rPr lang="en-US" dirty="0"/>
              <a:t>.</a:t>
            </a:r>
            <a:r>
              <a:rPr lang="ru-RU" dirty="0"/>
              <a:t> Этот способ заключался в том, что мы установили толстый </a:t>
            </a:r>
            <a:r>
              <a:rPr lang="en-US" dirty="0"/>
              <a:t>Command Line </a:t>
            </a:r>
            <a:r>
              <a:rPr lang="ru-RU" dirty="0"/>
              <a:t>клиент для </a:t>
            </a:r>
            <a:r>
              <a:rPr lang="en-US" dirty="0"/>
              <a:t>Hive </a:t>
            </a:r>
            <a:r>
              <a:rPr lang="ru-RU" dirty="0"/>
              <a:t>на машины где работали наши аналитики и запускались программы для обработки данных с </a:t>
            </a:r>
            <a:r>
              <a:rPr lang="en-US" dirty="0"/>
              <a:t>HDFS. </a:t>
            </a:r>
            <a:r>
              <a:rPr lang="ru-RU" dirty="0"/>
              <a:t>Это своего рода</a:t>
            </a:r>
            <a:r>
              <a:rPr lang="en-US" dirty="0"/>
              <a:t> gateway </a:t>
            </a:r>
            <a:r>
              <a:rPr lang="ru-RU" dirty="0"/>
              <a:t>перед </a:t>
            </a:r>
            <a:r>
              <a:rPr lang="en-US" dirty="0"/>
              <a:t>Hadoop</a:t>
            </a:r>
            <a:endParaRPr lang="ru-RU" dirty="0"/>
          </a:p>
          <a:p>
            <a:r>
              <a:rPr lang="ru-RU" dirty="0"/>
              <a:t>кластером</a:t>
            </a:r>
            <a:r>
              <a:rPr lang="en-US" dirty="0"/>
              <a:t>. </a:t>
            </a:r>
            <a:r>
              <a:rPr lang="ru-RU" dirty="0" err="1"/>
              <a:t>Метастор</a:t>
            </a:r>
            <a:r>
              <a:rPr lang="ru-RU" dirty="0"/>
              <a:t> размещался так же на меньшем выделенном сервере и клиент подключался к нему через </a:t>
            </a:r>
            <a:r>
              <a:rPr lang="en-US" dirty="0"/>
              <a:t>Thrift</a:t>
            </a:r>
            <a:r>
              <a:rPr lang="ru-RU" dirty="0"/>
              <a:t> протокол</a:t>
            </a:r>
            <a:r>
              <a:rPr lang="en-US" dirty="0"/>
              <a:t>. </a:t>
            </a:r>
            <a:r>
              <a:rPr lang="ru-RU" dirty="0"/>
              <a:t>В качестве </a:t>
            </a:r>
            <a:r>
              <a:rPr lang="en-US" dirty="0"/>
              <a:t>backend</a:t>
            </a:r>
            <a:r>
              <a:rPr lang="ru-RU" dirty="0"/>
              <a:t>а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ru-RU" dirty="0" err="1"/>
              <a:t>метастор</a:t>
            </a:r>
            <a:r>
              <a:rPr lang="ru-RU" dirty="0"/>
              <a:t> у нас использовался </a:t>
            </a:r>
            <a:r>
              <a:rPr lang="en-US" dirty="0"/>
              <a:t>Galera </a:t>
            </a:r>
            <a:r>
              <a:rPr lang="ru-RU" dirty="0"/>
              <a:t>кластер с </a:t>
            </a:r>
            <a:r>
              <a:rPr lang="en-US" dirty="0" err="1"/>
              <a:t>MySql</a:t>
            </a:r>
            <a:r>
              <a:rPr lang="ru-RU" dirty="0"/>
              <a:t> базами</a:t>
            </a:r>
            <a:r>
              <a:rPr lang="en-US" dirty="0"/>
              <a:t>, </a:t>
            </a:r>
            <a:r>
              <a:rPr lang="ru-RU" dirty="0"/>
              <a:t>в случае проблем с один из серверов </a:t>
            </a:r>
            <a:r>
              <a:rPr lang="en-US" dirty="0"/>
              <a:t>Hive CLI</a:t>
            </a:r>
            <a:r>
              <a:rPr lang="ru-RU" dirty="0"/>
              <a:t> автоматически переключался на второй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ru-RU" dirty="0"/>
              <a:t>Какие же недостатки</a:t>
            </a:r>
            <a:r>
              <a:rPr lang="en-US" dirty="0"/>
              <a:t>. </a:t>
            </a:r>
            <a:r>
              <a:rPr lang="ru-RU" dirty="0"/>
              <a:t>Этот подход сильно напоминает монолит в мире разработки программ</a:t>
            </a:r>
          </a:p>
          <a:p>
            <a:r>
              <a:rPr lang="en-US" dirty="0"/>
              <a:t># </a:t>
            </a:r>
            <a:r>
              <a:rPr lang="ru-RU" dirty="0"/>
              <a:t>Приложения должны размещаться на том же сервере, что и </a:t>
            </a:r>
            <a:r>
              <a:rPr lang="en-US" dirty="0"/>
              <a:t>CLI, </a:t>
            </a:r>
            <a:r>
              <a:rPr lang="ru-RU" dirty="0"/>
              <a:t>а с учетом того все это находится под управлением </a:t>
            </a:r>
            <a:r>
              <a:rPr lang="en-US" dirty="0"/>
              <a:t>Chef #</a:t>
            </a:r>
          </a:p>
          <a:p>
            <a:r>
              <a:rPr lang="ru-RU" dirty="0"/>
              <a:t>У нас возникают проблемы с поддержкой </a:t>
            </a:r>
            <a:r>
              <a:rPr lang="en-US" dirty="0"/>
              <a:t>Chef </a:t>
            </a:r>
            <a:r>
              <a:rPr lang="ru-RU" dirty="0"/>
              <a:t>рецептов, которые пишутся несколькими командами и из за этого у нас </a:t>
            </a:r>
            <a:r>
              <a:rPr lang="en-US" dirty="0"/>
              <a:t>#</a:t>
            </a:r>
          </a:p>
          <a:p>
            <a:r>
              <a:rPr lang="ru-RU" dirty="0"/>
              <a:t>Был долгий цикл запуска нового релиза – 2 недели, а нам хотелось бы в течение часа!</a:t>
            </a:r>
          </a:p>
          <a:p>
            <a:r>
              <a:rPr lang="en-US" dirty="0"/>
              <a:t># </a:t>
            </a:r>
            <a:r>
              <a:rPr lang="ru-RU" dirty="0"/>
              <a:t>Остальные проблемы связаны со сложностью мониторинга того что запускается  в </a:t>
            </a:r>
            <a:r>
              <a:rPr lang="en-US" dirty="0"/>
              <a:t>Hive CLI – </a:t>
            </a:r>
            <a:r>
              <a:rPr lang="ru-RU" dirty="0"/>
              <a:t>это отдельный процесс в пользовательском пространстве и непонятно куда и как складываться </a:t>
            </a:r>
            <a:r>
              <a:rPr lang="ru-RU" dirty="0" err="1"/>
              <a:t>логи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# </a:t>
            </a:r>
            <a:r>
              <a:rPr lang="ru-RU" dirty="0"/>
              <a:t>И проблема масштабирования и управления нагрузкой– нужно было покупать новые сервера, которые порой простаивали бы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321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Здесь я вас хочу дать один совет – не верьте </a:t>
            </a:r>
            <a:r>
              <a:rPr lang="ru-RU" dirty="0" err="1"/>
              <a:t>реклами</a:t>
            </a:r>
            <a:endParaRPr lang="ru-RU" dirty="0"/>
          </a:p>
          <a:p>
            <a:endParaRPr lang="ru-RU" dirty="0"/>
          </a:p>
          <a:p>
            <a:r>
              <a:rPr lang="en-US" dirty="0"/>
              <a:t># </a:t>
            </a:r>
            <a:r>
              <a:rPr lang="ru-RU" dirty="0"/>
              <a:t>Из рекламы </a:t>
            </a:r>
            <a:r>
              <a:rPr lang="en-US" dirty="0"/>
              <a:t>Galera</a:t>
            </a:r>
            <a:r>
              <a:rPr lang="ru-RU" dirty="0"/>
              <a:t> кластера мы хотели получить </a:t>
            </a:r>
            <a:r>
              <a:rPr lang="en-US" dirty="0"/>
              <a:t>multi-master</a:t>
            </a:r>
            <a:r>
              <a:rPr lang="ru-RU" dirty="0"/>
              <a:t> репликации</a:t>
            </a:r>
          </a:p>
          <a:p>
            <a:endParaRPr lang="ru-RU" dirty="0"/>
          </a:p>
          <a:p>
            <a:r>
              <a:rPr lang="en-US" dirty="0"/>
              <a:t>#</a:t>
            </a:r>
            <a:r>
              <a:rPr lang="ru-RU" dirty="0"/>
              <a:t> А на практике получили </a:t>
            </a:r>
            <a:r>
              <a:rPr lang="ru-RU" dirty="0" err="1"/>
              <a:t>алерты</a:t>
            </a:r>
            <a:r>
              <a:rPr lang="ru-RU" dirty="0"/>
              <a:t> по среди ночи из за</a:t>
            </a:r>
            <a:r>
              <a:rPr lang="en-US" dirty="0"/>
              <a:t> deadlock’</a:t>
            </a:r>
            <a:r>
              <a:rPr lang="ru-RU" dirty="0"/>
              <a:t>ов, да и чтение не всегда синхронное</a:t>
            </a:r>
          </a:p>
          <a:p>
            <a:endParaRPr lang="ru-RU" dirty="0"/>
          </a:p>
          <a:p>
            <a:r>
              <a:rPr lang="en-US" dirty="0"/>
              <a:t># </a:t>
            </a:r>
            <a:r>
              <a:rPr lang="ru-RU" dirty="0"/>
              <a:t>В итоге у нас только один мастер и мы используем </a:t>
            </a:r>
            <a:r>
              <a:rPr lang="en-US" dirty="0"/>
              <a:t>JDBC fallback </a:t>
            </a:r>
            <a:r>
              <a:rPr lang="ru-RU" dirty="0"/>
              <a:t>вместо </a:t>
            </a:r>
            <a:r>
              <a:rPr lang="en-US" dirty="0"/>
              <a:t>DNS Round Robin. </a:t>
            </a:r>
            <a:r>
              <a:rPr lang="ru-RU" dirty="0"/>
              <a:t>Это наше слабое место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568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Наша история работы с </a:t>
            </a:r>
            <a:r>
              <a:rPr lang="en-US" dirty="0"/>
              <a:t>Hive</a:t>
            </a:r>
            <a:r>
              <a:rPr lang="ru-RU" dirty="0"/>
              <a:t> началась чем-то похожим на первые шаги в начале пути компании – мы выбрали самый простой способ</a:t>
            </a:r>
            <a:r>
              <a:rPr lang="en-US" dirty="0"/>
              <a:t>.</a:t>
            </a:r>
            <a:r>
              <a:rPr lang="ru-RU" dirty="0"/>
              <a:t> Этот способ заключался в том, что мы установили толстый </a:t>
            </a:r>
            <a:r>
              <a:rPr lang="en-US" dirty="0"/>
              <a:t>Command Line </a:t>
            </a:r>
            <a:r>
              <a:rPr lang="ru-RU" dirty="0"/>
              <a:t>клиент для </a:t>
            </a:r>
            <a:r>
              <a:rPr lang="en-US" dirty="0"/>
              <a:t>Hive </a:t>
            </a:r>
            <a:r>
              <a:rPr lang="ru-RU" dirty="0"/>
              <a:t>на машины где работали наши аналитики и запускались программы для обработки данных с </a:t>
            </a:r>
            <a:r>
              <a:rPr lang="en-US" dirty="0"/>
              <a:t>HDFS. </a:t>
            </a:r>
            <a:r>
              <a:rPr lang="ru-RU" dirty="0"/>
              <a:t>Это своего рода</a:t>
            </a:r>
            <a:r>
              <a:rPr lang="en-US" dirty="0"/>
              <a:t> gateway </a:t>
            </a:r>
            <a:r>
              <a:rPr lang="ru-RU" dirty="0"/>
              <a:t>перед </a:t>
            </a:r>
            <a:r>
              <a:rPr lang="en-US" dirty="0"/>
              <a:t>Hadoop</a:t>
            </a:r>
            <a:endParaRPr lang="ru-RU" dirty="0"/>
          </a:p>
          <a:p>
            <a:r>
              <a:rPr lang="ru-RU" dirty="0"/>
              <a:t>кластером</a:t>
            </a:r>
            <a:r>
              <a:rPr lang="en-US" dirty="0"/>
              <a:t>. </a:t>
            </a:r>
            <a:r>
              <a:rPr lang="ru-RU" dirty="0" err="1"/>
              <a:t>Метастор</a:t>
            </a:r>
            <a:r>
              <a:rPr lang="ru-RU" dirty="0"/>
              <a:t> размещался так же на меньшем выделенном сервере и клиент подключался к нему через </a:t>
            </a:r>
            <a:r>
              <a:rPr lang="en-US" dirty="0"/>
              <a:t>Thrift</a:t>
            </a:r>
            <a:r>
              <a:rPr lang="ru-RU" dirty="0"/>
              <a:t> протокол</a:t>
            </a:r>
            <a:r>
              <a:rPr lang="en-US" dirty="0"/>
              <a:t>. </a:t>
            </a:r>
            <a:r>
              <a:rPr lang="ru-RU" dirty="0"/>
              <a:t>В качестве </a:t>
            </a:r>
            <a:r>
              <a:rPr lang="en-US" dirty="0"/>
              <a:t>backend</a:t>
            </a:r>
            <a:r>
              <a:rPr lang="ru-RU" dirty="0"/>
              <a:t>а</a:t>
            </a:r>
            <a:r>
              <a:rPr lang="en-US" dirty="0"/>
              <a:t> </a:t>
            </a:r>
            <a:r>
              <a:rPr lang="ru-RU" dirty="0"/>
              <a:t>для </a:t>
            </a:r>
            <a:r>
              <a:rPr lang="ru-RU" dirty="0" err="1"/>
              <a:t>метастор</a:t>
            </a:r>
            <a:r>
              <a:rPr lang="ru-RU" dirty="0"/>
              <a:t> у нас использовался </a:t>
            </a:r>
            <a:r>
              <a:rPr lang="en-US" dirty="0"/>
              <a:t>Galera </a:t>
            </a:r>
            <a:r>
              <a:rPr lang="ru-RU" dirty="0"/>
              <a:t>кластер с </a:t>
            </a:r>
            <a:r>
              <a:rPr lang="en-US" dirty="0" err="1"/>
              <a:t>MySql</a:t>
            </a:r>
            <a:r>
              <a:rPr lang="ru-RU" dirty="0"/>
              <a:t> базами</a:t>
            </a:r>
            <a:r>
              <a:rPr lang="en-US" dirty="0"/>
              <a:t>, </a:t>
            </a:r>
            <a:r>
              <a:rPr lang="ru-RU" dirty="0"/>
              <a:t>в случае проблем с один из серверов </a:t>
            </a:r>
            <a:r>
              <a:rPr lang="en-US" dirty="0"/>
              <a:t>Hive CLI</a:t>
            </a:r>
            <a:r>
              <a:rPr lang="ru-RU" dirty="0"/>
              <a:t> автоматически переключался на второй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ru-RU" dirty="0"/>
              <a:t>Какие же недостатки</a:t>
            </a:r>
            <a:r>
              <a:rPr lang="en-US" dirty="0"/>
              <a:t>. </a:t>
            </a:r>
            <a:r>
              <a:rPr lang="ru-RU" dirty="0"/>
              <a:t>Этот подход сильно напоминает монолит в мире разработки программ</a:t>
            </a:r>
          </a:p>
          <a:p>
            <a:r>
              <a:rPr lang="en-US" dirty="0"/>
              <a:t># </a:t>
            </a:r>
            <a:r>
              <a:rPr lang="ru-RU" dirty="0"/>
              <a:t>Приложения должны размещаться на том же сервере, что и </a:t>
            </a:r>
            <a:r>
              <a:rPr lang="en-US" dirty="0"/>
              <a:t>CLI, </a:t>
            </a:r>
            <a:r>
              <a:rPr lang="ru-RU" dirty="0"/>
              <a:t>а с учетом того все это находится под управлением </a:t>
            </a:r>
            <a:r>
              <a:rPr lang="en-US" dirty="0"/>
              <a:t>Chef #</a:t>
            </a:r>
          </a:p>
          <a:p>
            <a:r>
              <a:rPr lang="ru-RU" dirty="0"/>
              <a:t>У нас возникают проблемы с поддержкой </a:t>
            </a:r>
            <a:r>
              <a:rPr lang="en-US" dirty="0"/>
              <a:t>Chef </a:t>
            </a:r>
            <a:r>
              <a:rPr lang="ru-RU" dirty="0"/>
              <a:t>рецептов, которые пишутся несколькими командами и из за этого у нас </a:t>
            </a:r>
            <a:r>
              <a:rPr lang="en-US" dirty="0"/>
              <a:t>#</a:t>
            </a:r>
          </a:p>
          <a:p>
            <a:r>
              <a:rPr lang="ru-RU" dirty="0"/>
              <a:t>Был долгий цикл запуска нового релиза – 2 недели, а нам хотелось бы в течение часа!</a:t>
            </a:r>
          </a:p>
          <a:p>
            <a:r>
              <a:rPr lang="en-US" dirty="0"/>
              <a:t># </a:t>
            </a:r>
            <a:r>
              <a:rPr lang="ru-RU" dirty="0"/>
              <a:t>Остальные проблемы связаны со сложностью мониторинга того что запускается  в </a:t>
            </a:r>
            <a:r>
              <a:rPr lang="en-US" dirty="0"/>
              <a:t>Hive CLI – </a:t>
            </a:r>
            <a:r>
              <a:rPr lang="ru-RU" dirty="0"/>
              <a:t>это отдельный процесс в пользовательском пространстве и непонятно куда и как складываться </a:t>
            </a:r>
            <a:r>
              <a:rPr lang="ru-RU" dirty="0" err="1"/>
              <a:t>логи</a:t>
            </a:r>
            <a:r>
              <a:rPr lang="en-US" dirty="0"/>
              <a:t> </a:t>
            </a:r>
            <a:endParaRPr lang="ru-RU" dirty="0"/>
          </a:p>
          <a:p>
            <a:r>
              <a:rPr lang="en-US" dirty="0"/>
              <a:t># </a:t>
            </a:r>
            <a:r>
              <a:rPr lang="ru-RU" dirty="0"/>
              <a:t>И проблема масштабирования и управления нагрузкой– нужно было покупать новые сервера, которые порой простаивали бы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2159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9535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компании стали активно развивать собственное облако на основе </a:t>
            </a:r>
            <a:r>
              <a:rPr lang="en-US" dirty="0"/>
              <a:t>Mesos </a:t>
            </a:r>
            <a:r>
              <a:rPr lang="ru-RU" dirty="0"/>
              <a:t>и </a:t>
            </a:r>
            <a:r>
              <a:rPr lang="en-US" dirty="0"/>
              <a:t>Marathon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На данный момент у нас более 600 </a:t>
            </a:r>
            <a:r>
              <a:rPr lang="ru-RU" dirty="0" err="1"/>
              <a:t>нодов</a:t>
            </a:r>
            <a:r>
              <a:rPr lang="en-US" dirty="0"/>
              <a:t>. </a:t>
            </a:r>
            <a:r>
              <a:rPr lang="ru-RU" dirty="0"/>
              <a:t>Мы стараемся наши приложения переносить</a:t>
            </a:r>
            <a:r>
              <a:rPr lang="en-US" dirty="0"/>
              <a:t> </a:t>
            </a:r>
            <a:r>
              <a:rPr lang="ru-RU" dirty="0"/>
              <a:t>туда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ru-RU" dirty="0"/>
              <a:t>Для каждого приложения у нас отдельный контейнер с простым конфигурационным файлом</a:t>
            </a:r>
            <a:r>
              <a:rPr lang="en-US" dirty="0"/>
              <a:t>, </a:t>
            </a:r>
            <a:r>
              <a:rPr lang="ru-RU" dirty="0"/>
              <a:t>мы можем легко масштабироваться</a:t>
            </a:r>
            <a:r>
              <a:rPr lang="en-US" dirty="0"/>
              <a:t>, </a:t>
            </a:r>
            <a:r>
              <a:rPr lang="ru-RU" dirty="0"/>
              <a:t>запускать одновременно несколько версий </a:t>
            </a:r>
            <a:r>
              <a:rPr lang="en-US" dirty="0"/>
              <a:t>Hive</a:t>
            </a:r>
            <a:r>
              <a:rPr lang="ru-RU" dirty="0"/>
              <a:t> и плюс в случае проблем </a:t>
            </a:r>
            <a:r>
              <a:rPr lang="en-US" dirty="0" err="1"/>
              <a:t>mesos</a:t>
            </a:r>
            <a:r>
              <a:rPr lang="ru-RU" dirty="0"/>
              <a:t> может перезапустить приложение</a:t>
            </a:r>
          </a:p>
          <a:p>
            <a:endParaRPr lang="ru-RU" dirty="0"/>
          </a:p>
          <a:p>
            <a:r>
              <a:rPr lang="en-US" dirty="0"/>
              <a:t># </a:t>
            </a:r>
            <a:r>
              <a:rPr lang="ru-RU" dirty="0"/>
              <a:t>Но</a:t>
            </a:r>
            <a:r>
              <a:rPr lang="en-US" dirty="0"/>
              <a:t> </a:t>
            </a:r>
            <a:r>
              <a:rPr lang="ru-RU" dirty="0"/>
              <a:t>вместо </a:t>
            </a:r>
            <a:r>
              <a:rPr lang="en-US" dirty="0"/>
              <a:t>Hive CLI </a:t>
            </a:r>
            <a:r>
              <a:rPr lang="ru-RU" dirty="0"/>
              <a:t>мы должны использовать </a:t>
            </a:r>
            <a:r>
              <a:rPr lang="en-US" dirty="0"/>
              <a:t>HiveServer2</a:t>
            </a:r>
            <a:r>
              <a:rPr lang="ru-RU" dirty="0"/>
              <a:t>, на </a:t>
            </a:r>
            <a:r>
              <a:rPr lang="en-US" dirty="0"/>
              <a:t>Mesos</a:t>
            </a:r>
            <a:r>
              <a:rPr lang="ru-RU" dirty="0"/>
              <a:t> к которому подключаются тонкие клиенты</a:t>
            </a:r>
            <a:r>
              <a:rPr lang="en-US" dirty="0"/>
              <a:t>. </a:t>
            </a:r>
            <a:r>
              <a:rPr lang="en-US" dirty="0" err="1"/>
              <a:t>HiveServer</a:t>
            </a:r>
            <a:r>
              <a:rPr lang="en-US" dirty="0"/>
              <a:t> </a:t>
            </a:r>
            <a:r>
              <a:rPr lang="ru-RU" dirty="0"/>
              <a:t>это единая точка входа для клиентов, что упрощает мониторинг и отладку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ru-RU" dirty="0"/>
              <a:t>То есть мы переходим от монолита к клиент-серверной архитектуре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794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много из вас знают о компании </a:t>
            </a:r>
            <a:r>
              <a:rPr lang="en-US" dirty="0"/>
              <a:t>Criteo? </a:t>
            </a:r>
            <a:r>
              <a:rPr lang="ru-RU" dirty="0"/>
              <a:t>Как я и знал немного, а между тем это большая по меркам Европы технологическая компанию в мире рекламы</a:t>
            </a:r>
            <a:r>
              <a:rPr lang="en-US" dirty="0"/>
              <a:t>, c </a:t>
            </a:r>
            <a:r>
              <a:rPr lang="ru-RU" dirty="0"/>
              <a:t>более 30 офисами по всему миру, в том числе в Москве, 7 дата центрами (Европе, Азии, Америке)</a:t>
            </a:r>
            <a:r>
              <a:rPr lang="en-US" dirty="0"/>
              <a:t>,</a:t>
            </a:r>
            <a:r>
              <a:rPr lang="ru-RU" dirty="0"/>
              <a:t> В компании работают более 600 разработчиков, 200 аналитиков и более 1000 </a:t>
            </a:r>
            <a:r>
              <a:rPr lang="ru-RU" dirty="0" err="1"/>
              <a:t>продажников</a:t>
            </a:r>
            <a:r>
              <a:rPr lang="en-US" dirty="0"/>
              <a:t>. </a:t>
            </a:r>
            <a:r>
              <a:rPr lang="ru-RU" dirty="0"/>
              <a:t>Головной офис и большинство разработчиков располагается в центре Парижа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ru-RU" dirty="0"/>
              <a:t>Компания занимается прежде всего персонализированным ретаргентингом</a:t>
            </a:r>
            <a:r>
              <a:rPr lang="en-US" dirty="0"/>
              <a:t>,</a:t>
            </a:r>
            <a:r>
              <a:rPr lang="ru-RU" dirty="0"/>
              <a:t> показывая пользователям рекламу  наших клиентов на других сайтах и мобильных устройствах учитываю при этом историю </a:t>
            </a:r>
            <a:r>
              <a:rPr lang="en-US" dirty="0"/>
              <a:t> </a:t>
            </a:r>
            <a:r>
              <a:rPr lang="ru-RU" dirty="0"/>
              <a:t>действий пользователя</a:t>
            </a:r>
            <a:r>
              <a:rPr lang="en-US" dirty="0"/>
              <a:t>.</a:t>
            </a:r>
            <a:r>
              <a:rPr lang="ru-RU" dirty="0"/>
              <a:t> Т</a:t>
            </a:r>
            <a:r>
              <a:rPr lang="en-US" dirty="0"/>
              <a:t>.</a:t>
            </a:r>
            <a:r>
              <a:rPr lang="ru-RU" dirty="0"/>
              <a:t>е</a:t>
            </a:r>
            <a:r>
              <a:rPr lang="en-US" dirty="0"/>
              <a:t>. </a:t>
            </a:r>
            <a:r>
              <a:rPr lang="ru-RU" dirty="0"/>
              <a:t>если вы посмотрели отеля на сайте </a:t>
            </a:r>
            <a:r>
              <a:rPr lang="en-US" dirty="0" err="1"/>
              <a:t>Booking.com</a:t>
            </a:r>
            <a:r>
              <a:rPr lang="en-US" dirty="0"/>
              <a:t>, </a:t>
            </a:r>
            <a:r>
              <a:rPr lang="ru-RU" dirty="0"/>
              <a:t>а затем увидели рекламу отеля на вашем любимом сайте новостей – то это скорее всего мы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ru-RU" dirty="0"/>
              <a:t>Если сравнивать. например</a:t>
            </a:r>
            <a:r>
              <a:rPr lang="en-US" dirty="0"/>
              <a:t>, </a:t>
            </a:r>
            <a:r>
              <a:rPr lang="ru-RU" dirty="0"/>
              <a:t>с </a:t>
            </a:r>
            <a:r>
              <a:rPr lang="en-US" dirty="0"/>
              <a:t>AdWords, </a:t>
            </a:r>
            <a:r>
              <a:rPr lang="ru-RU" dirty="0"/>
              <a:t>то мы ему сильно проигрываем по трафику</a:t>
            </a:r>
            <a:r>
              <a:rPr lang="en-US" dirty="0"/>
              <a:t>, </a:t>
            </a:r>
            <a:r>
              <a:rPr lang="ru-RU" dirty="0"/>
              <a:t>но берем за счет умных алгоритмов</a:t>
            </a:r>
            <a:r>
              <a:rPr lang="en-US" dirty="0"/>
              <a:t>, </a:t>
            </a:r>
            <a:r>
              <a:rPr lang="ru-RU" dirty="0"/>
              <a:t>быстрых отчетов и вообще хорошего </a:t>
            </a:r>
            <a:r>
              <a:rPr lang="en-US" dirty="0"/>
              <a:t>User Experience - </a:t>
            </a:r>
            <a:r>
              <a:rPr lang="ru-RU" dirty="0"/>
              <a:t>клиент четко понимает за что он платит деньги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(Click)</a:t>
            </a:r>
            <a:r>
              <a:rPr lang="en-US" dirty="0"/>
              <a:t> </a:t>
            </a:r>
            <a:r>
              <a:rPr lang="ru-RU" dirty="0"/>
              <a:t>Основным источником данных для нас является действия пользователей Интернета</a:t>
            </a:r>
            <a:r>
              <a:rPr lang="en-US" dirty="0"/>
              <a:t>, </a:t>
            </a:r>
            <a:r>
              <a:rPr lang="ru-RU" dirty="0"/>
              <a:t>а у нас их примерно 1</a:t>
            </a:r>
            <a:r>
              <a:rPr lang="en-US" dirty="0"/>
              <a:t>.2</a:t>
            </a:r>
            <a:r>
              <a:rPr lang="ru-RU" dirty="0"/>
              <a:t> миллиарда уникальных в месяц</a:t>
            </a:r>
            <a:r>
              <a:rPr lang="en-US" dirty="0"/>
              <a:t>.</a:t>
            </a:r>
          </a:p>
          <a:p>
            <a:pPr algn="just"/>
            <a:endParaRPr lang="ru-RU" b="1" dirty="0"/>
          </a:p>
          <a:p>
            <a:pPr algn="just"/>
            <a:r>
              <a:rPr lang="en-US" b="1" dirty="0"/>
              <a:t>(Click) </a:t>
            </a:r>
            <a:r>
              <a:rPr lang="ru-RU" b="0" dirty="0"/>
              <a:t>Они заходят на страницы продуктов наших клиентов</a:t>
            </a:r>
          </a:p>
          <a:p>
            <a:pPr algn="just"/>
            <a:r>
              <a:rPr lang="en-US" b="1" dirty="0"/>
              <a:t>(Click)</a:t>
            </a:r>
            <a:r>
              <a:rPr lang="ru-RU" b="1" dirty="0"/>
              <a:t> </a:t>
            </a:r>
          </a:p>
          <a:p>
            <a:pPr algn="just"/>
            <a:r>
              <a:rPr lang="en-US" b="1" dirty="0"/>
              <a:t>(Click)</a:t>
            </a:r>
            <a:r>
              <a:rPr lang="ru-RU" b="1" dirty="0"/>
              <a:t> </a:t>
            </a:r>
            <a:r>
              <a:rPr lang="ru-RU" b="0" dirty="0"/>
              <a:t>Лог о заходе отправляется нам</a:t>
            </a:r>
            <a:endParaRPr lang="ru-RU" b="1" dirty="0"/>
          </a:p>
          <a:p>
            <a:pPr algn="just"/>
            <a:r>
              <a:rPr lang="en-US" b="1" dirty="0"/>
              <a:t>(Click)</a:t>
            </a:r>
            <a:endParaRPr lang="ru-RU" b="1" dirty="0"/>
          </a:p>
          <a:p>
            <a:pPr algn="just"/>
            <a:r>
              <a:rPr lang="en-US" b="1" dirty="0"/>
              <a:t>(Click)</a:t>
            </a:r>
            <a:r>
              <a:rPr lang="ru-RU" b="1" dirty="0"/>
              <a:t> </a:t>
            </a:r>
            <a:r>
              <a:rPr lang="ru-RU" b="0" dirty="0"/>
              <a:t>Или он заходит н а сайт нашего паблишера, например. газеты</a:t>
            </a:r>
            <a:endParaRPr lang="ru-RU" b="1" dirty="0"/>
          </a:p>
          <a:p>
            <a:pPr algn="just"/>
            <a:r>
              <a:rPr lang="en-US" b="1" dirty="0"/>
              <a:t>(Click)</a:t>
            </a:r>
            <a:r>
              <a:rPr lang="ru-RU" b="1" dirty="0"/>
              <a:t> </a:t>
            </a:r>
            <a:r>
              <a:rPr lang="ru-RU" b="0" dirty="0"/>
              <a:t>Видит рекламу и </a:t>
            </a:r>
          </a:p>
          <a:p>
            <a:pPr algn="just"/>
            <a:r>
              <a:rPr lang="en-US" b="1" dirty="0"/>
              <a:t>(Click)</a:t>
            </a:r>
            <a:r>
              <a:rPr lang="ru-RU" b="1" dirty="0"/>
              <a:t> </a:t>
            </a:r>
            <a:r>
              <a:rPr lang="en-US" b="0" dirty="0"/>
              <a:t>…</a:t>
            </a:r>
            <a:r>
              <a:rPr lang="ru-RU" b="0" dirty="0"/>
              <a:t> только когда щелкаем на рекламе мы это записываем</a:t>
            </a:r>
            <a:r>
              <a:rPr lang="en-US" b="0" dirty="0"/>
              <a:t>.</a:t>
            </a:r>
            <a:r>
              <a:rPr lang="ru-RU" b="0" dirty="0"/>
              <a:t> Компания не берет плату за показы</a:t>
            </a:r>
          </a:p>
          <a:p>
            <a:pPr algn="just"/>
            <a:r>
              <a:rPr lang="en-US" b="1" dirty="0"/>
              <a:t>(Click) (Click) (Click)</a:t>
            </a:r>
            <a:r>
              <a:rPr lang="ru-RU" b="1" dirty="0"/>
              <a:t> </a:t>
            </a:r>
            <a:r>
              <a:rPr lang="ru-RU" b="0" dirty="0"/>
              <a:t>Так же мы записываем факт покупки товара</a:t>
            </a:r>
          </a:p>
          <a:p>
            <a:pPr algn="just"/>
            <a:r>
              <a:rPr lang="en-US" b="1" dirty="0"/>
              <a:t>(Click) </a:t>
            </a:r>
            <a:r>
              <a:rPr lang="ru-RU" b="0" dirty="0"/>
              <a:t>Мы предоставляем клиентам отчеты, они платят нам деньги, а мы платим нашим издателям</a:t>
            </a:r>
          </a:p>
          <a:p>
            <a:pPr algn="just"/>
            <a:endParaRPr lang="ru-RU" b="0" dirty="0"/>
          </a:p>
          <a:p>
            <a:pPr algn="just"/>
            <a:r>
              <a:rPr lang="ru-RU" b="0" dirty="0"/>
              <a:t>Цель компании оптимизировать доход</a:t>
            </a:r>
            <a:r>
              <a:rPr lang="en-US" b="0" dirty="0"/>
              <a:t>. </a:t>
            </a:r>
            <a:r>
              <a:rPr lang="ru-RU" b="0" dirty="0"/>
              <a:t>Это как я уже говорил достигается за счет умных алгоритмов. Основанных на машинном обучении и натренированных на поведение пользователей интернета</a:t>
            </a:r>
            <a:r>
              <a:rPr lang="en-US" b="0" dirty="0"/>
              <a:t>.</a:t>
            </a:r>
          </a:p>
          <a:p>
            <a:pPr algn="just"/>
            <a:endParaRPr lang="en-US" b="0" dirty="0"/>
          </a:p>
          <a:p>
            <a:pPr algn="just"/>
            <a:r>
              <a:rPr lang="ru-RU" b="0" dirty="0"/>
              <a:t>Думаю теперь вы имеете представление о компании и сейчас я расскажу о том как компания из небольшого стартапа превратилась в большую компанию</a:t>
            </a:r>
            <a:r>
              <a:rPr lang="en-US" b="0" dirty="0"/>
              <a:t>.</a:t>
            </a:r>
            <a:r>
              <a:rPr lang="ru-RU" b="0" dirty="0"/>
              <a:t> Эту история может быть вполне справедлива и для вашего будущего</a:t>
            </a:r>
          </a:p>
          <a:p>
            <a:pPr algn="just"/>
            <a:r>
              <a:rPr lang="ru-RU" b="0" dirty="0"/>
              <a:t>стартапа, так что делайте выводы</a:t>
            </a:r>
            <a:endParaRPr lang="en-US" b="0" dirty="0"/>
          </a:p>
          <a:p>
            <a:pPr algn="just"/>
            <a:endParaRPr lang="ru-RU" b="0" dirty="0"/>
          </a:p>
          <a:p>
            <a:pPr algn="just"/>
            <a:endParaRPr lang="ru-RU" b="1" dirty="0"/>
          </a:p>
          <a:p>
            <a:pPr algn="just"/>
            <a:endParaRPr lang="en-US" dirty="0"/>
          </a:p>
          <a:p>
            <a:endParaRPr lang="fr-F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6217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</a:t>
            </a:r>
            <a:r>
              <a:rPr lang="ru-RU" dirty="0"/>
              <a:t>Итак у нас есть </a:t>
            </a:r>
            <a:r>
              <a:rPr lang="ru-RU" dirty="0" err="1"/>
              <a:t>Мезоз</a:t>
            </a:r>
            <a:endParaRPr lang="en-US" dirty="0"/>
          </a:p>
          <a:p>
            <a:r>
              <a:rPr lang="en-US" dirty="0"/>
              <a:t># </a:t>
            </a:r>
            <a:r>
              <a:rPr lang="ru-RU" dirty="0"/>
              <a:t>Мы развертываем на нем наши </a:t>
            </a:r>
            <a:r>
              <a:rPr lang="en-US" dirty="0"/>
              <a:t>Hive</a:t>
            </a:r>
            <a:r>
              <a:rPr lang="ru-RU" dirty="0"/>
              <a:t> сервера и</a:t>
            </a:r>
            <a:endParaRPr lang="en-US" dirty="0"/>
          </a:p>
          <a:p>
            <a:r>
              <a:rPr lang="en-US" dirty="0"/>
              <a:t># </a:t>
            </a:r>
            <a:r>
              <a:rPr lang="ru-RU" dirty="0" err="1"/>
              <a:t>Метастор</a:t>
            </a:r>
            <a:r>
              <a:rPr lang="ru-RU" dirty="0"/>
              <a:t> сервера</a:t>
            </a:r>
            <a:r>
              <a:rPr lang="en-US" dirty="0"/>
              <a:t>. </a:t>
            </a:r>
            <a:r>
              <a:rPr lang="ru-RU" dirty="0"/>
              <a:t>Как</a:t>
            </a:r>
            <a:r>
              <a:rPr lang="en-US" dirty="0"/>
              <a:t> </a:t>
            </a:r>
            <a:r>
              <a:rPr lang="en-US" dirty="0" err="1"/>
              <a:t>Hivesever</a:t>
            </a:r>
            <a:r>
              <a:rPr lang="en-US" dirty="0"/>
              <a:t> </a:t>
            </a:r>
            <a:r>
              <a:rPr lang="ru-RU" dirty="0"/>
              <a:t>находит </a:t>
            </a:r>
            <a:r>
              <a:rPr lang="en-US" dirty="0"/>
              <a:t>Metastore </a:t>
            </a:r>
            <a:r>
              <a:rPr lang="ru-RU" dirty="0"/>
              <a:t>сервера, которые могу то появляется, исчезать?</a:t>
            </a:r>
          </a:p>
          <a:p>
            <a:r>
              <a:rPr lang="en-US" dirty="0"/>
              <a:t># </a:t>
            </a:r>
            <a:r>
              <a:rPr lang="ru-RU" dirty="0"/>
              <a:t>Через </a:t>
            </a:r>
            <a:r>
              <a:rPr lang="en-US" dirty="0"/>
              <a:t>Consul.</a:t>
            </a:r>
            <a:r>
              <a:rPr lang="ru-RU" dirty="0"/>
              <a:t> Еще год назад такой возможности не было в </a:t>
            </a:r>
            <a:r>
              <a:rPr lang="en-US" dirty="0"/>
              <a:t>Hive, </a:t>
            </a:r>
            <a:r>
              <a:rPr lang="ru-RU" dirty="0"/>
              <a:t>но с помощью наших разработчиков в компании мы добавили такую возможность в основную ветку </a:t>
            </a:r>
            <a:r>
              <a:rPr lang="en-US" dirty="0"/>
              <a:t>Hive </a:t>
            </a:r>
            <a:r>
              <a:rPr lang="ru-RU" dirty="0"/>
              <a:t>и вы сейчас можете это использовать</a:t>
            </a:r>
            <a:r>
              <a:rPr lang="en-US" dirty="0"/>
              <a:t>.</a:t>
            </a:r>
            <a:r>
              <a:rPr lang="ru-RU" dirty="0"/>
              <a:t> На данный моменте мы наверно единственная компания, которая использует такую динамическую систему</a:t>
            </a:r>
          </a:p>
          <a:p>
            <a:r>
              <a:rPr lang="en-US" dirty="0"/>
              <a:t># </a:t>
            </a:r>
            <a:r>
              <a:rPr lang="ru-RU" dirty="0"/>
              <a:t>Для хранения метаданных мы используем те же базы, что и для </a:t>
            </a:r>
            <a:r>
              <a:rPr lang="en-US" dirty="0"/>
              <a:t>Hive CLI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ru-RU" dirty="0"/>
              <a:t>Приложения с железа также перекочевали в</a:t>
            </a:r>
            <a:r>
              <a:rPr lang="en-US" dirty="0"/>
              <a:t> Mesos #</a:t>
            </a:r>
            <a:r>
              <a:rPr lang="ru-RU" dirty="0"/>
              <a:t> и так же получают адреса сервисов через </a:t>
            </a:r>
            <a:r>
              <a:rPr lang="en-US" dirty="0"/>
              <a:t>Consul.</a:t>
            </a:r>
          </a:p>
          <a:p>
            <a:r>
              <a:rPr lang="en-US" dirty="0"/>
              <a:t># </a:t>
            </a:r>
            <a:r>
              <a:rPr lang="ru-RU" dirty="0"/>
              <a:t>В дополнение мы может тестировать новые версии и конфигурации </a:t>
            </a:r>
            <a:r>
              <a:rPr lang="en-US" dirty="0"/>
              <a:t>Hive.</a:t>
            </a:r>
          </a:p>
          <a:p>
            <a:r>
              <a:rPr lang="en-US" dirty="0"/>
              <a:t># </a:t>
            </a:r>
            <a:r>
              <a:rPr lang="ru-RU" dirty="0"/>
              <a:t>Так же для наших аналитиков есть возможность получать доступ к </a:t>
            </a:r>
            <a:r>
              <a:rPr lang="ru-RU" dirty="0" err="1"/>
              <a:t>H</a:t>
            </a:r>
            <a:r>
              <a:rPr lang="en-US" dirty="0" err="1"/>
              <a:t>ive</a:t>
            </a:r>
            <a:r>
              <a:rPr lang="en-US" dirty="0"/>
              <a:t> </a:t>
            </a:r>
            <a:r>
              <a:rPr lang="ru-RU" dirty="0"/>
              <a:t>с </a:t>
            </a:r>
            <a:r>
              <a:rPr lang="ru-RU" dirty="0" err="1"/>
              <a:t>гетевеев</a:t>
            </a:r>
            <a:endParaRPr lang="ru-RU" dirty="0"/>
          </a:p>
          <a:p>
            <a:endParaRPr lang="ru-RU" dirty="0"/>
          </a:p>
          <a:p>
            <a:r>
              <a:rPr lang="ru-RU" dirty="0"/>
              <a:t>Поскольку мы используем ту же базу, что и </a:t>
            </a:r>
            <a:r>
              <a:rPr lang="en-US" dirty="0"/>
              <a:t>hive CLI, </a:t>
            </a:r>
            <a:r>
              <a:rPr lang="ru-RU" dirty="0"/>
              <a:t>то две системы могут существовать одновременно</a:t>
            </a:r>
            <a:r>
              <a:rPr lang="en-US" dirty="0"/>
              <a:t>.</a:t>
            </a:r>
            <a:r>
              <a:rPr lang="ru-RU" dirty="0"/>
              <a:t> Мы сейчас постепенно выводим из пользования </a:t>
            </a:r>
            <a:r>
              <a:rPr lang="en-US" dirty="0"/>
              <a:t>Hive CLI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4547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072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компании у нас большой </a:t>
            </a:r>
            <a:r>
              <a:rPr lang="en-US" dirty="0"/>
              <a:t>Consul</a:t>
            </a:r>
            <a:r>
              <a:rPr lang="ru-RU" dirty="0"/>
              <a:t> </a:t>
            </a:r>
            <a:r>
              <a:rPr lang="en-US" dirty="0"/>
              <a:t>cluster </a:t>
            </a:r>
            <a:r>
              <a:rPr lang="ru-RU" dirty="0"/>
              <a:t>и любое </a:t>
            </a:r>
            <a:r>
              <a:rPr lang="en-US" dirty="0"/>
              <a:t>Mesos </a:t>
            </a:r>
            <a:r>
              <a:rPr lang="ru-RU" dirty="0"/>
              <a:t>приложение у нас автоматически регистрирует свой адресы и открытые порты</a:t>
            </a:r>
            <a:r>
              <a:rPr lang="en-US" dirty="0"/>
              <a:t>.</a:t>
            </a:r>
            <a:r>
              <a:rPr lang="ru-RU" dirty="0"/>
              <a:t> С помощью выбора произвольного </a:t>
            </a:r>
            <a:r>
              <a:rPr lang="en-US" dirty="0"/>
              <a:t>hive</a:t>
            </a:r>
            <a:r>
              <a:rPr lang="ru-RU" dirty="0"/>
              <a:t> сервера мы может управлять распределение нагрузки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82423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32830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Как я говорил мы написали </a:t>
            </a:r>
            <a:r>
              <a:rPr lang="en-US" dirty="0"/>
              <a:t>hook</a:t>
            </a:r>
            <a:r>
              <a:rPr lang="ru-RU" dirty="0"/>
              <a:t> для </a:t>
            </a:r>
            <a:r>
              <a:rPr lang="en-US" dirty="0"/>
              <a:t>Hive </a:t>
            </a:r>
            <a:r>
              <a:rPr lang="ru-RU" dirty="0"/>
              <a:t>серверы, который определяет адрес </a:t>
            </a:r>
            <a:r>
              <a:rPr lang="ru-RU" dirty="0" err="1"/>
              <a:t>метастора</a:t>
            </a:r>
            <a:r>
              <a:rPr lang="ru-RU" dirty="0"/>
              <a:t> через консул</a:t>
            </a:r>
            <a:r>
              <a:rPr lang="en-US" dirty="0"/>
              <a:t>. </a:t>
            </a:r>
            <a:r>
              <a:rPr lang="ru-RU" dirty="0"/>
              <a:t> Нам пришлось написать не только реализацию хука но и его интерфейс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ru-RU" dirty="0"/>
              <a:t>Я хочу сказать, что в </a:t>
            </a:r>
            <a:r>
              <a:rPr lang="en-US" dirty="0"/>
              <a:t>Hive </a:t>
            </a:r>
            <a:r>
              <a:rPr lang="ru-RU" dirty="0"/>
              <a:t>очень богатая система хуков</a:t>
            </a:r>
            <a:r>
              <a:rPr lang="en-US" dirty="0"/>
              <a:t>,</a:t>
            </a:r>
            <a:r>
              <a:rPr lang="ru-RU" dirty="0"/>
              <a:t> которые вы можете настраивать через конфигурационные файлы</a:t>
            </a:r>
            <a:r>
              <a:rPr lang="en-US" dirty="0"/>
              <a:t>. </a:t>
            </a:r>
            <a:r>
              <a:rPr lang="ru-RU" dirty="0"/>
              <a:t>Я перечислю только те для которых мы написали свои реализации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ru-RU" dirty="0"/>
              <a:t>Для логов у нас собственный формат данных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JSON – </a:t>
            </a:r>
            <a:r>
              <a:rPr lang="ru-RU" dirty="0"/>
              <a:t>для его чтения мы написали свой код</a:t>
            </a:r>
            <a:endParaRPr lang="en-US" dirty="0"/>
          </a:p>
          <a:p>
            <a:r>
              <a:rPr lang="ru-RU" dirty="0"/>
              <a:t>В </a:t>
            </a:r>
            <a:r>
              <a:rPr lang="ru-RU" dirty="0" err="1"/>
              <a:t>продакшене</a:t>
            </a:r>
            <a:r>
              <a:rPr lang="ru-RU" dirty="0"/>
              <a:t> мы не хотим</a:t>
            </a:r>
            <a:r>
              <a:rPr lang="en-US" dirty="0"/>
              <a:t>,</a:t>
            </a:r>
            <a:r>
              <a:rPr lang="ru-RU" dirty="0"/>
              <a:t> чтобы наши пользователи добавляли собственный</a:t>
            </a:r>
            <a:r>
              <a:rPr lang="en-US" dirty="0"/>
              <a:t> JAR </a:t>
            </a:r>
            <a:r>
              <a:rPr lang="ru-RU" dirty="0"/>
              <a:t>файлы с реализацией их </a:t>
            </a:r>
            <a:r>
              <a:rPr lang="en-US" dirty="0"/>
              <a:t>Hive </a:t>
            </a:r>
            <a:r>
              <a:rPr lang="ru-RU" dirty="0"/>
              <a:t>функций</a:t>
            </a:r>
            <a:r>
              <a:rPr lang="en-US" dirty="0"/>
              <a:t> – </a:t>
            </a:r>
            <a:r>
              <a:rPr lang="ru-RU" dirty="0"/>
              <a:t>хук для авторизации</a:t>
            </a:r>
            <a:endParaRPr lang="en-US" dirty="0"/>
          </a:p>
          <a:p>
            <a:r>
              <a:rPr lang="ru-RU" dirty="0"/>
              <a:t>Или мы сделали так, чтобы информация о запущенных запросах шла в </a:t>
            </a:r>
            <a:r>
              <a:rPr lang="en-US" dirty="0" err="1"/>
              <a:t>Kafku</a:t>
            </a:r>
            <a:r>
              <a:rPr lang="ru-RU" dirty="0"/>
              <a:t> – хук для перехвата всех запросов</a:t>
            </a:r>
            <a:endParaRPr lang="en-US" dirty="0"/>
          </a:p>
          <a:p>
            <a:endParaRPr lang="en-US" dirty="0"/>
          </a:p>
          <a:p>
            <a:r>
              <a:rPr lang="ru-RU" dirty="0"/>
              <a:t>Там еще много всевозможных хуков – вы можете настроить систему под себя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067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Вот примерно так у нас выглядит </a:t>
            </a:r>
            <a:r>
              <a:rPr lang="ru-RU" dirty="0" err="1"/>
              <a:t>конфиг</a:t>
            </a:r>
            <a:r>
              <a:rPr lang="ru-RU" dirty="0"/>
              <a:t> – </a:t>
            </a:r>
            <a:r>
              <a:rPr lang="ru-RU" dirty="0" err="1"/>
              <a:t>указваем</a:t>
            </a:r>
            <a:r>
              <a:rPr lang="ru-RU" dirty="0"/>
              <a:t> адрес консул сервиса и как нам обрабатывать этот адрес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212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582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Мы должны обеспечить нашим пользователям удобные доступ к </a:t>
            </a:r>
            <a:r>
              <a:rPr lang="en-US" dirty="0"/>
              <a:t>Hive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ru-RU" dirty="0"/>
              <a:t>Из командной строки мы сделали так</a:t>
            </a:r>
            <a:r>
              <a:rPr lang="en-US" dirty="0"/>
              <a:t>,</a:t>
            </a:r>
            <a:r>
              <a:rPr lang="ru-RU" dirty="0"/>
              <a:t> чтобы </a:t>
            </a:r>
            <a:r>
              <a:rPr lang="en-US" dirty="0"/>
              <a:t>consul </a:t>
            </a:r>
            <a:r>
              <a:rPr lang="ru-RU" dirty="0"/>
              <a:t>был незаметен – пользователи не должны знать к какому </a:t>
            </a:r>
            <a:r>
              <a:rPr lang="en-US" dirty="0"/>
              <a:t>hive </a:t>
            </a:r>
            <a:r>
              <a:rPr lang="ru-RU" dirty="0"/>
              <a:t>серверу они подключаются</a:t>
            </a:r>
          </a:p>
          <a:p>
            <a:r>
              <a:rPr lang="en-US" dirty="0"/>
              <a:t># </a:t>
            </a:r>
            <a:r>
              <a:rPr lang="ru-RU" dirty="0"/>
              <a:t>В </a:t>
            </a:r>
            <a:r>
              <a:rPr lang="ru-RU" dirty="0" err="1"/>
              <a:t>комании</a:t>
            </a:r>
            <a:r>
              <a:rPr lang="ru-RU" dirty="0"/>
              <a:t> мы любим </a:t>
            </a:r>
            <a:r>
              <a:rPr lang="en-US" dirty="0"/>
              <a:t>Scala</a:t>
            </a:r>
            <a:r>
              <a:rPr lang="ru-RU" dirty="0"/>
              <a:t>, у нас работает, например</a:t>
            </a:r>
            <a:r>
              <a:rPr lang="en-US" dirty="0"/>
              <a:t>,</a:t>
            </a:r>
            <a:r>
              <a:rPr lang="ru-RU" dirty="0"/>
              <a:t> разработчик </a:t>
            </a:r>
            <a:r>
              <a:rPr lang="en-US" dirty="0"/>
              <a:t>web </a:t>
            </a:r>
            <a:r>
              <a:rPr lang="en-US" dirty="0" err="1"/>
              <a:t>frameworka</a:t>
            </a:r>
            <a:r>
              <a:rPr lang="ru-RU" dirty="0"/>
              <a:t> </a:t>
            </a:r>
            <a:r>
              <a:rPr lang="en-US" dirty="0"/>
              <a:t>Lift </a:t>
            </a:r>
            <a:r>
              <a:rPr lang="ru-RU" dirty="0"/>
              <a:t>на скале -</a:t>
            </a:r>
            <a:r>
              <a:rPr lang="en-US" dirty="0"/>
              <a:t> </a:t>
            </a:r>
            <a:r>
              <a:rPr lang="ru-RU" dirty="0" err="1"/>
              <a:t>Гийом</a:t>
            </a:r>
            <a:r>
              <a:rPr lang="ru-RU" dirty="0"/>
              <a:t> Бор</a:t>
            </a:r>
            <a:r>
              <a:rPr lang="en-US" dirty="0"/>
              <a:t>n</a:t>
            </a:r>
          </a:p>
          <a:p>
            <a:r>
              <a:rPr lang="ru-RU" dirty="0"/>
              <a:t>Для удобства разработчиком у нас есть небольшая библиотека в открытом доступе</a:t>
            </a:r>
            <a:r>
              <a:rPr lang="en-US" dirty="0"/>
              <a:t>. </a:t>
            </a:r>
            <a:r>
              <a:rPr lang="ru-RU" dirty="0"/>
              <a:t>Пользуйтесь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2250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09816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 каждый </a:t>
            </a:r>
            <a:r>
              <a:rPr lang="en-US" dirty="0"/>
              <a:t>hive server </a:t>
            </a:r>
            <a:r>
              <a:rPr lang="ru-RU" dirty="0"/>
              <a:t>предоставляет следующие сервисы – </a:t>
            </a:r>
          </a:p>
          <a:p>
            <a:r>
              <a:rPr lang="en-US" dirty="0"/>
              <a:t># # </a:t>
            </a:r>
            <a:r>
              <a:rPr lang="ru-RU" dirty="0"/>
              <a:t>Через </a:t>
            </a:r>
            <a:r>
              <a:rPr lang="en-US" dirty="0"/>
              <a:t>Thrift</a:t>
            </a:r>
            <a:r>
              <a:rPr lang="ru-RU" dirty="0"/>
              <a:t> протокол подключаются клиента для запуска запросов</a:t>
            </a:r>
          </a:p>
          <a:p>
            <a:r>
              <a:rPr lang="en-US" dirty="0"/>
              <a:t># C </a:t>
            </a:r>
            <a:r>
              <a:rPr lang="ru-RU" dirty="0"/>
              <a:t>помощью </a:t>
            </a:r>
            <a:r>
              <a:rPr lang="en-US" dirty="0"/>
              <a:t>JMX</a:t>
            </a:r>
            <a:r>
              <a:rPr lang="ru-RU" dirty="0"/>
              <a:t> </a:t>
            </a:r>
            <a:r>
              <a:rPr lang="en-US" dirty="0"/>
              <a:t># </a:t>
            </a:r>
            <a:r>
              <a:rPr lang="ru-RU" dirty="0"/>
              <a:t>вы может смотреть на метрики</a:t>
            </a:r>
            <a:r>
              <a:rPr lang="en-US" dirty="0"/>
              <a:t> online</a:t>
            </a:r>
          </a:p>
          <a:p>
            <a:r>
              <a:rPr lang="en-US" dirty="0"/>
              <a:t># </a:t>
            </a:r>
            <a:r>
              <a:rPr lang="ru-RU" dirty="0"/>
              <a:t>Или определенные метрики для вашего </a:t>
            </a:r>
            <a:r>
              <a:rPr lang="en-US" dirty="0"/>
              <a:t>Prometheus </a:t>
            </a:r>
            <a:r>
              <a:rPr lang="ru-RU" dirty="0"/>
              <a:t>сервиса</a:t>
            </a:r>
          </a:p>
          <a:p>
            <a:r>
              <a:rPr lang="en-US" dirty="0"/>
              <a:t># </a:t>
            </a:r>
            <a:r>
              <a:rPr lang="ru-RU" dirty="0"/>
              <a:t>Через </a:t>
            </a:r>
            <a:r>
              <a:rPr lang="en-US" dirty="0"/>
              <a:t>JDWP </a:t>
            </a:r>
            <a:r>
              <a:rPr lang="ru-RU" dirty="0"/>
              <a:t>вы можете отлаживать ваш </a:t>
            </a:r>
            <a:r>
              <a:rPr lang="en-US" dirty="0"/>
              <a:t>hive server</a:t>
            </a:r>
            <a:r>
              <a:rPr lang="ru-RU" dirty="0"/>
              <a:t> в любимой</a:t>
            </a:r>
            <a:r>
              <a:rPr lang="en-US" dirty="0"/>
              <a:t> IDR. </a:t>
            </a:r>
            <a:r>
              <a:rPr lang="ru-RU" dirty="0"/>
              <a:t>А если вы грамотно настроите</a:t>
            </a:r>
            <a:r>
              <a:rPr lang="en-US" dirty="0"/>
              <a:t> Hadoop</a:t>
            </a:r>
            <a:r>
              <a:rPr lang="ru-RU" dirty="0"/>
              <a:t>, то смотреть на </a:t>
            </a:r>
            <a:r>
              <a:rPr lang="en-US" dirty="0"/>
              <a:t>out of memory dump</a:t>
            </a:r>
            <a:r>
              <a:rPr lang="ru-RU" dirty="0"/>
              <a:t> </a:t>
            </a:r>
            <a:br>
              <a:rPr lang="en-US" dirty="0"/>
            </a:br>
            <a:r>
              <a:rPr lang="en-US" dirty="0"/>
              <a:t># </a:t>
            </a:r>
            <a:r>
              <a:rPr lang="ru-RU" dirty="0"/>
              <a:t>И так же мы можем посмотреть на состояние сервиса через</a:t>
            </a:r>
            <a:r>
              <a:rPr lang="en-US" dirty="0"/>
              <a:t> web </a:t>
            </a:r>
            <a:r>
              <a:rPr lang="ru-RU" dirty="0"/>
              <a:t>интерфейс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460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начнем с того, что функции почти каждой компании можно сократить до одной – </a:t>
            </a:r>
            <a:r>
              <a:rPr lang="en-US" dirty="0"/>
              <a:t> </a:t>
            </a:r>
            <a:r>
              <a:rPr lang="ru-RU" dirty="0"/>
              <a:t>трансформация данных в доход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ru-RU" dirty="0"/>
              <a:t>Т</a:t>
            </a:r>
            <a:r>
              <a:rPr lang="en-US" dirty="0"/>
              <a:t>.</a:t>
            </a:r>
            <a:r>
              <a:rPr lang="ru-RU" dirty="0"/>
              <a:t>е </a:t>
            </a:r>
          </a:p>
          <a:p>
            <a:r>
              <a:rPr lang="en-US" dirty="0"/>
              <a:t># </a:t>
            </a:r>
            <a:r>
              <a:rPr lang="ru-RU" dirty="0"/>
              <a:t>Быстро принять и записать данные</a:t>
            </a:r>
          </a:p>
          <a:p>
            <a:r>
              <a:rPr lang="en-US" dirty="0"/>
              <a:t># </a:t>
            </a:r>
            <a:r>
              <a:rPr lang="ru-RU" dirty="0"/>
              <a:t>Агрегировать их, вытянуть полезную информацию</a:t>
            </a:r>
          </a:p>
          <a:p>
            <a:r>
              <a:rPr lang="en-US" dirty="0"/>
              <a:t># … </a:t>
            </a:r>
            <a:r>
              <a:rPr lang="ru-RU" dirty="0"/>
              <a:t>и сделать выводы на основе данных</a:t>
            </a:r>
            <a:endParaRPr lang="en-US" dirty="0"/>
          </a:p>
          <a:p>
            <a:endParaRPr lang="en-US" dirty="0"/>
          </a:p>
          <a:p>
            <a:r>
              <a:rPr lang="en-US" dirty="0"/>
              <a:t># </a:t>
            </a:r>
            <a:r>
              <a:rPr lang="ru-RU" dirty="0"/>
              <a:t>В нашем случае данные -  это действия посетителей, а выход</a:t>
            </a:r>
            <a:r>
              <a:rPr lang="en-US" dirty="0"/>
              <a:t>, </a:t>
            </a:r>
            <a:r>
              <a:rPr lang="ru-RU" dirty="0"/>
              <a:t>например, отчеты клиентам о том почему они должны нам заплатить на основе этих данных</a:t>
            </a:r>
            <a:r>
              <a:rPr lang="en-US" dirty="0"/>
              <a:t> </a:t>
            </a:r>
            <a:r>
              <a:rPr lang="ru-RU" dirty="0"/>
              <a:t>или о том как мы должны улучшить наши алгоритмы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E9DE9-E233-EE4D-B170-DB9CDDD32A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90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799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3431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0416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29300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6B0306-77BC-DA46-90D6-686ADC46B92F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458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Итак давайте построим </a:t>
            </a:r>
            <a:r>
              <a:rPr lang="en-US" dirty="0"/>
              <a:t>AdTech </a:t>
            </a:r>
            <a:r>
              <a:rPr lang="ru-RU" dirty="0"/>
              <a:t>компанию</a:t>
            </a:r>
            <a:r>
              <a:rPr lang="en-US" dirty="0"/>
              <a:t>. </a:t>
            </a:r>
            <a:r>
              <a:rPr lang="ru-RU" dirty="0"/>
              <a:t>У вас есть идеи и небольшой бюджет</a:t>
            </a:r>
            <a:r>
              <a:rPr lang="en-US" dirty="0"/>
              <a:t>, </a:t>
            </a:r>
            <a:r>
              <a:rPr lang="ru-RU" dirty="0"/>
              <a:t>и что вы делаете</a:t>
            </a:r>
          </a:p>
          <a:p>
            <a:endParaRPr lang="ru-RU" dirty="0"/>
          </a:p>
          <a:p>
            <a:r>
              <a:rPr lang="en-US" dirty="0"/>
              <a:t># </a:t>
            </a:r>
            <a:r>
              <a:rPr lang="ru-RU" dirty="0"/>
              <a:t>Берете готовое решение</a:t>
            </a:r>
            <a:r>
              <a:rPr lang="en-US" dirty="0"/>
              <a:t>, </a:t>
            </a:r>
            <a:r>
              <a:rPr lang="ru-RU" dirty="0"/>
              <a:t>в нашем случае</a:t>
            </a:r>
            <a:r>
              <a:rPr lang="en-US" dirty="0"/>
              <a:t>, </a:t>
            </a:r>
            <a:r>
              <a:rPr lang="ru-RU" dirty="0" err="1"/>
              <a:t>банерокрутилка</a:t>
            </a:r>
            <a:r>
              <a:rPr lang="ru-RU" dirty="0"/>
              <a:t> </a:t>
            </a:r>
            <a:r>
              <a:rPr lang="en-US" dirty="0"/>
              <a:t>OpenX, </a:t>
            </a:r>
            <a:r>
              <a:rPr lang="ru-RU" dirty="0"/>
              <a:t>закачиваете туда </a:t>
            </a:r>
            <a:r>
              <a:rPr lang="ru-RU" dirty="0" err="1"/>
              <a:t>банеры</a:t>
            </a:r>
            <a:r>
              <a:rPr lang="en-US" dirty="0"/>
              <a:t>, </a:t>
            </a:r>
            <a:r>
              <a:rPr lang="ru-RU" dirty="0"/>
              <a:t>сбоку прикручиваете алгоритмы</a:t>
            </a:r>
          </a:p>
          <a:p>
            <a:r>
              <a:rPr lang="en-US" dirty="0"/>
              <a:t># </a:t>
            </a:r>
            <a:r>
              <a:rPr lang="ru-RU" dirty="0"/>
              <a:t>И все пишите в базу</a:t>
            </a:r>
            <a:r>
              <a:rPr lang="en-US" dirty="0"/>
              <a:t>,</a:t>
            </a:r>
            <a:r>
              <a:rPr lang="ru-RU" dirty="0"/>
              <a:t> отчеты генерируется с помощью хранимых процедур</a:t>
            </a:r>
          </a:p>
          <a:p>
            <a:endParaRPr lang="ru-RU" dirty="0"/>
          </a:p>
          <a:p>
            <a:r>
              <a:rPr lang="ru-RU" dirty="0"/>
              <a:t>Это простое решение хорошо работает</a:t>
            </a:r>
            <a:r>
              <a:rPr lang="en-US" dirty="0"/>
              <a:t>,</a:t>
            </a:r>
            <a:r>
              <a:rPr lang="ru-RU" dirty="0"/>
              <a:t> до тех пор пока все не начинает работать очень хорошо и увеличивается поток информации из вне</a:t>
            </a:r>
            <a:r>
              <a:rPr lang="en-US" dirty="0"/>
              <a:t>. </a:t>
            </a:r>
            <a:r>
              <a:rPr lang="ru-RU" dirty="0"/>
              <a:t>Вы становитесь жертвой вашего успеха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ru-RU" dirty="0"/>
              <a:t>Проблема очевидна – конкуренция за систему ввода</a:t>
            </a:r>
            <a:r>
              <a:rPr lang="en-US" dirty="0"/>
              <a:t>/</a:t>
            </a:r>
            <a:r>
              <a:rPr lang="ru-RU" dirty="0"/>
              <a:t>вывода -  </a:t>
            </a:r>
            <a:r>
              <a:rPr lang="en-US" dirty="0"/>
              <a:t>online transaction processing </a:t>
            </a:r>
            <a:r>
              <a:rPr lang="ru-RU" dirty="0"/>
              <a:t>пишет данные, а </a:t>
            </a:r>
            <a:r>
              <a:rPr lang="en-US" dirty="0"/>
              <a:t>online analytical processing </a:t>
            </a:r>
            <a:r>
              <a:rPr lang="ru-RU" dirty="0"/>
              <a:t>одновременно пытается читать</a:t>
            </a:r>
            <a:r>
              <a:rPr lang="en-US" dirty="0"/>
              <a:t>. </a:t>
            </a:r>
            <a:r>
              <a:rPr lang="ru-RU" dirty="0"/>
              <a:t>Из за этой конкуренции все становится очень медленно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E9DE9-E233-EE4D-B170-DB9CDDD32A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6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Первое, что приходи на ум – это установить  второй сервер для отчетов и заносить туда данные из первой базы</a:t>
            </a:r>
          </a:p>
          <a:p>
            <a:endParaRPr lang="ru-RU" dirty="0"/>
          </a:p>
          <a:p>
            <a:r>
              <a:rPr lang="ru-RU" dirty="0"/>
              <a:t>Стало лучше</a:t>
            </a:r>
            <a:r>
              <a:rPr lang="en-US" dirty="0"/>
              <a:t>,</a:t>
            </a:r>
            <a:r>
              <a:rPr lang="ru-RU" dirty="0"/>
              <a:t> но клиентская база растет, а у нас все еще только одна мастер база</a:t>
            </a:r>
            <a:r>
              <a:rPr lang="en-US" dirty="0"/>
              <a:t>, </a:t>
            </a:r>
            <a:r>
              <a:rPr lang="ru-RU" dirty="0"/>
              <a:t>время на </a:t>
            </a:r>
            <a:r>
              <a:rPr lang="en-US" dirty="0"/>
              <a:t>backup</a:t>
            </a:r>
            <a:r>
              <a:rPr lang="ru-RU" dirty="0"/>
              <a:t> и восстановление становятся проблемой</a:t>
            </a:r>
            <a:r>
              <a:rPr lang="en-US" dirty="0"/>
              <a:t>.</a:t>
            </a:r>
          </a:p>
          <a:p>
            <a:r>
              <a:rPr lang="ru-RU" dirty="0"/>
              <a:t>А еще нужны новые дата центра поближе к пользователям</a:t>
            </a:r>
            <a:r>
              <a:rPr lang="en-US" dirty="0"/>
              <a:t>. </a:t>
            </a:r>
            <a:r>
              <a:rPr lang="ru-RU" dirty="0"/>
              <a:t>Что делать?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E9DE9-E233-EE4D-B170-DB9CDDD32A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13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Решение на основе</a:t>
            </a:r>
            <a:r>
              <a:rPr lang="en-US" dirty="0"/>
              <a:t> OpenX </a:t>
            </a:r>
            <a:r>
              <a:rPr lang="ru-RU" dirty="0"/>
              <a:t>и </a:t>
            </a:r>
            <a:r>
              <a:rPr lang="en-US" dirty="0"/>
              <a:t>MySQL </a:t>
            </a:r>
            <a:r>
              <a:rPr lang="ru-RU" dirty="0"/>
              <a:t>уже не устраивают</a:t>
            </a:r>
            <a:r>
              <a:rPr lang="en-US" dirty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</a:t>
            </a:r>
            <a:r>
              <a:rPr lang="ru-RU" dirty="0"/>
              <a:t>Внутри компании пишутся программы отвечающие за показ баннеров, </a:t>
            </a:r>
            <a:r>
              <a:rPr lang="en-US" dirty="0"/>
              <a:t>real time bidding, </a:t>
            </a:r>
            <a:r>
              <a:rPr lang="ru-RU" dirty="0"/>
              <a:t>т</a:t>
            </a:r>
            <a:r>
              <a:rPr lang="en-US" dirty="0"/>
              <a:t>.</a:t>
            </a:r>
            <a:r>
              <a:rPr lang="ru-RU" dirty="0"/>
              <a:t>е</a:t>
            </a:r>
            <a:r>
              <a:rPr lang="en-US" dirty="0"/>
              <a:t>. </a:t>
            </a:r>
            <a:r>
              <a:rPr lang="ru-RU" dirty="0"/>
              <a:t>программы которые доступны извне компании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</a:t>
            </a:r>
            <a:r>
              <a:rPr lang="ru-RU" dirty="0"/>
              <a:t>Эти программы</a:t>
            </a:r>
            <a:r>
              <a:rPr lang="en-US" dirty="0"/>
              <a:t> </a:t>
            </a:r>
            <a:r>
              <a:rPr lang="ru-RU" dirty="0"/>
              <a:t>могут работать в разных </a:t>
            </a:r>
            <a:r>
              <a:rPr lang="ru-RU" dirty="0" err="1"/>
              <a:t>датацентрах</a:t>
            </a:r>
            <a:r>
              <a:rPr lang="ru-RU" dirty="0"/>
              <a:t> и пишут </a:t>
            </a:r>
            <a:r>
              <a:rPr lang="ru-RU" dirty="0" err="1"/>
              <a:t>логи</a:t>
            </a:r>
            <a:r>
              <a:rPr lang="ru-RU" dirty="0"/>
              <a:t> в обычный </a:t>
            </a:r>
            <a:r>
              <a:rPr lang="en-US" dirty="0"/>
              <a:t>syslog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 </a:t>
            </a:r>
            <a:r>
              <a:rPr lang="ru-RU" dirty="0"/>
              <a:t>В какой-то момент времени </a:t>
            </a:r>
            <a:r>
              <a:rPr lang="ru-RU" dirty="0" err="1"/>
              <a:t>логи</a:t>
            </a:r>
            <a:r>
              <a:rPr lang="ru-RU" dirty="0"/>
              <a:t> выгружаются и обрабатываются нашими программами на С</a:t>
            </a:r>
            <a:r>
              <a:rPr lang="en-US" dirty="0"/>
              <a:t>#</a:t>
            </a:r>
            <a:r>
              <a:rPr lang="ru-RU" dirty="0"/>
              <a:t> и результаты записываются в </a:t>
            </a:r>
            <a:r>
              <a:rPr lang="en-US" dirty="0"/>
              <a:t>SQL Server.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Да</a:t>
            </a:r>
            <a:r>
              <a:rPr lang="en-US" dirty="0"/>
              <a:t>, </a:t>
            </a:r>
            <a:r>
              <a:rPr lang="ru-RU" dirty="0"/>
              <a:t>хочу заметить</a:t>
            </a:r>
            <a:r>
              <a:rPr lang="en-US" dirty="0"/>
              <a:t>, </a:t>
            </a:r>
            <a:r>
              <a:rPr lang="ru-RU" dirty="0"/>
              <a:t>что долгое время мы были ориентированы на решения </a:t>
            </a:r>
            <a:r>
              <a:rPr lang="en-US" dirty="0"/>
              <a:t>Microsoft,</a:t>
            </a:r>
            <a:r>
              <a:rPr lang="ru-RU" dirty="0"/>
              <a:t> но на текущий момент все изменилось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Как мы видите мы построили современный </a:t>
            </a:r>
            <a:r>
              <a:rPr lang="en-US" dirty="0"/>
              <a:t>ETL </a:t>
            </a:r>
            <a:r>
              <a:rPr lang="ru-RU" dirty="0"/>
              <a:t>стек с разделёнными </a:t>
            </a:r>
            <a:r>
              <a:rPr lang="en-US" dirty="0"/>
              <a:t>OLTP </a:t>
            </a:r>
            <a:r>
              <a:rPr lang="ru-RU" dirty="0"/>
              <a:t>и </a:t>
            </a:r>
            <a:r>
              <a:rPr lang="en-US" dirty="0"/>
              <a:t>OLAP.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НО</a:t>
            </a:r>
            <a:r>
              <a:rPr lang="en-US" dirty="0"/>
              <a:t>… </a:t>
            </a:r>
            <a:r>
              <a:rPr lang="ru-RU" dirty="0"/>
              <a:t>Проблема в приложениях</a:t>
            </a:r>
            <a:r>
              <a:rPr lang="en-US" dirty="0"/>
              <a:t>…</a:t>
            </a:r>
            <a:r>
              <a:rPr lang="ru-RU" dirty="0"/>
              <a:t> Для каждого нового форматы данных приходится писать отдельную С</a:t>
            </a:r>
            <a:r>
              <a:rPr lang="en-US" dirty="0"/>
              <a:t># </a:t>
            </a:r>
            <a:r>
              <a:rPr lang="ru-RU" dirty="0"/>
              <a:t>программу</a:t>
            </a:r>
            <a:r>
              <a:rPr lang="en-US" dirty="0"/>
              <a:t>, </a:t>
            </a:r>
            <a:r>
              <a:rPr lang="ru-RU" dirty="0"/>
              <a:t>что требует много ресурсов</a:t>
            </a:r>
            <a:r>
              <a:rPr lang="en-US" dirty="0"/>
              <a:t>,</a:t>
            </a:r>
            <a:endParaRPr lang="ru-RU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К встает вопрос масштабирования – программы не справляются с большим потоком данных, нужно из как-то </a:t>
            </a:r>
            <a:r>
              <a:rPr lang="ru-RU" dirty="0" err="1"/>
              <a:t>параллелить</a:t>
            </a:r>
            <a:r>
              <a:rPr lang="ru-RU" dirty="0"/>
              <a:t> на многих машинах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И тут на ум приходит а что если  данные из логов аккумулировать в одном месте и потом обрабатывать их сколько душе угодно?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E9DE9-E233-EE4D-B170-DB9CDDD32A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59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 </a:t>
            </a:r>
            <a:r>
              <a:rPr lang="ru-RU" dirty="0"/>
              <a:t>Тут нам на помощь приходит </a:t>
            </a:r>
            <a:r>
              <a:rPr lang="en-US" dirty="0"/>
              <a:t>Hadoop. HDFS </a:t>
            </a:r>
            <a:r>
              <a:rPr lang="ru-RU" dirty="0"/>
              <a:t>предоставляет  надежное и масштабируемое хранилище для наших данных</a:t>
            </a:r>
            <a:r>
              <a:rPr lang="en-US" dirty="0"/>
              <a:t>.</a:t>
            </a:r>
            <a:r>
              <a:rPr lang="ru-RU" dirty="0"/>
              <a:t> </a:t>
            </a:r>
            <a:endParaRPr lang="en-US" dirty="0"/>
          </a:p>
          <a:p>
            <a:r>
              <a:rPr lang="en-US" dirty="0"/>
              <a:t># Hive </a:t>
            </a:r>
            <a:r>
              <a:rPr lang="ru-RU" dirty="0"/>
              <a:t>и</a:t>
            </a:r>
            <a:r>
              <a:rPr lang="en-US" dirty="0"/>
              <a:t> Cascading </a:t>
            </a:r>
            <a:r>
              <a:rPr lang="ru-RU" dirty="0"/>
              <a:t>поверх </a:t>
            </a:r>
            <a:r>
              <a:rPr lang="en-US" dirty="0"/>
              <a:t>YARN </a:t>
            </a:r>
            <a:r>
              <a:rPr lang="ru-RU" dirty="0"/>
              <a:t>и </a:t>
            </a:r>
            <a:r>
              <a:rPr lang="en-US" dirty="0"/>
              <a:t>MapReduce </a:t>
            </a:r>
            <a:r>
              <a:rPr lang="ru-RU" dirty="0"/>
              <a:t>обеспечивают нам функции </a:t>
            </a:r>
            <a:r>
              <a:rPr lang="en-US" dirty="0"/>
              <a:t>ETL, </a:t>
            </a:r>
            <a:r>
              <a:rPr lang="ru-RU" dirty="0"/>
              <a:t>они заменили наши </a:t>
            </a:r>
            <a:r>
              <a:rPr lang="ru-RU" dirty="0" err="1"/>
              <a:t>самописные</a:t>
            </a:r>
            <a:r>
              <a:rPr lang="ru-RU" dirty="0"/>
              <a:t> </a:t>
            </a:r>
            <a:r>
              <a:rPr lang="en-US" dirty="0"/>
              <a:t>C#</a:t>
            </a:r>
            <a:r>
              <a:rPr lang="ru-RU" dirty="0"/>
              <a:t> программы</a:t>
            </a:r>
            <a:endParaRPr lang="en-US" dirty="0"/>
          </a:p>
          <a:p>
            <a:r>
              <a:rPr lang="en-US" dirty="0"/>
              <a:t># SQL  Server </a:t>
            </a:r>
            <a:r>
              <a:rPr lang="ru-RU" dirty="0"/>
              <a:t>остается основным </a:t>
            </a:r>
            <a:r>
              <a:rPr lang="ru-RU" dirty="0" err="1"/>
              <a:t>бэкэндом</a:t>
            </a:r>
            <a:r>
              <a:rPr lang="ru-RU" dirty="0"/>
              <a:t> для отчетов</a:t>
            </a:r>
            <a:endParaRPr lang="en-US" dirty="0"/>
          </a:p>
          <a:p>
            <a:endParaRPr lang="ru-RU" dirty="0"/>
          </a:p>
          <a:p>
            <a:r>
              <a:rPr lang="ru-RU" baseline="0" dirty="0"/>
              <a:t>Теперь у нас есть реально масштабируемая платформа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E9DE9-E233-EE4D-B170-DB9CDDD32A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72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Еще одну проблему, которую нам предстояло решить – это проблему с</a:t>
            </a:r>
            <a:r>
              <a:rPr lang="en-US" dirty="0"/>
              <a:t> </a:t>
            </a:r>
            <a:r>
              <a:rPr lang="ru-RU" dirty="0"/>
              <a:t>логами</a:t>
            </a:r>
            <a:r>
              <a:rPr lang="en-US" dirty="0"/>
              <a:t>. </a:t>
            </a:r>
          </a:p>
          <a:p>
            <a:r>
              <a:rPr lang="en-US" dirty="0"/>
              <a:t># </a:t>
            </a:r>
            <a:r>
              <a:rPr lang="ru-RU" dirty="0"/>
              <a:t>У нас не было репликации логов по серверам</a:t>
            </a:r>
            <a:r>
              <a:rPr lang="en-US" dirty="0"/>
              <a:t>. </a:t>
            </a:r>
            <a:r>
              <a:rPr lang="ru-RU" dirty="0"/>
              <a:t>Если один из сервером с логами выходил из строя, то требовалось время на восстановление логов</a:t>
            </a:r>
            <a:r>
              <a:rPr lang="en-US" dirty="0"/>
              <a:t> c </a:t>
            </a:r>
            <a:r>
              <a:rPr lang="ru-RU" dirty="0"/>
              <a:t>этой машины и мы не могли предоставить отчеты в срок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# </a:t>
            </a:r>
            <a:r>
              <a:rPr lang="ru-RU" dirty="0"/>
              <a:t>Тут нам на помощь пришла </a:t>
            </a:r>
            <a:r>
              <a:rPr lang="en-US" dirty="0"/>
              <a:t>Kafka </a:t>
            </a:r>
            <a:r>
              <a:rPr lang="ru-RU" dirty="0"/>
              <a:t>со встроенными релегациями и восстановление от ошибок</a:t>
            </a:r>
            <a:r>
              <a:rPr lang="en-US" dirty="0"/>
              <a:t>.</a:t>
            </a:r>
            <a:endParaRPr lang="ru-RU" dirty="0"/>
          </a:p>
          <a:p>
            <a:r>
              <a:rPr lang="ru-RU" dirty="0"/>
              <a:t>Мы все еще можем иметь проблемы с  потерей </a:t>
            </a:r>
            <a:r>
              <a:rPr lang="ru-RU" dirty="0" err="1"/>
              <a:t>датацентра</a:t>
            </a:r>
            <a:r>
              <a:rPr lang="en-US" dirty="0"/>
              <a:t>, </a:t>
            </a:r>
            <a:r>
              <a:rPr lang="ru-RU" dirty="0"/>
              <a:t>но сбой одного из серверов уже не проблема для нас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E9DE9-E233-EE4D-B170-DB9CDDD32A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36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сегодняшний день у нас 7 </a:t>
            </a:r>
            <a:r>
              <a:rPr lang="ru-RU" dirty="0" err="1"/>
              <a:t>датацентров</a:t>
            </a:r>
            <a:r>
              <a:rPr lang="en-US" dirty="0"/>
              <a:t>. </a:t>
            </a:r>
            <a:endParaRPr lang="ru-RU" dirty="0"/>
          </a:p>
          <a:p>
            <a:r>
              <a:rPr lang="ru-RU" dirty="0"/>
              <a:t>Мы добавили </a:t>
            </a:r>
            <a:r>
              <a:rPr lang="en-US" dirty="0"/>
              <a:t>Spark </a:t>
            </a:r>
            <a:r>
              <a:rPr lang="ru-RU" dirty="0"/>
              <a:t>и новые </a:t>
            </a:r>
            <a:r>
              <a:rPr lang="ru-RU" dirty="0" err="1"/>
              <a:t>фреймворки</a:t>
            </a:r>
            <a:r>
              <a:rPr lang="ru-RU" dirty="0"/>
              <a:t> для </a:t>
            </a:r>
            <a:r>
              <a:rPr lang="en-US" dirty="0"/>
              <a:t>Hadoop. </a:t>
            </a:r>
            <a:r>
              <a:rPr lang="ru-RU" dirty="0"/>
              <a:t>Для растущего объема отчетов добавляем новые базы данных</a:t>
            </a:r>
            <a:r>
              <a:rPr lang="en-US" dirty="0"/>
              <a:t>.</a:t>
            </a:r>
            <a:r>
              <a:rPr lang="ru-RU" dirty="0"/>
              <a:t> Например</a:t>
            </a:r>
            <a:r>
              <a:rPr lang="en-US" dirty="0"/>
              <a:t>, </a:t>
            </a:r>
            <a:r>
              <a:rPr lang="ru-RU" dirty="0"/>
              <a:t>сейчас к уже </a:t>
            </a:r>
            <a:r>
              <a:rPr lang="ru-RU" dirty="0" err="1"/>
              <a:t>существуешему</a:t>
            </a:r>
            <a:r>
              <a:rPr lang="ru-RU" dirty="0"/>
              <a:t> кластеру </a:t>
            </a:r>
            <a:r>
              <a:rPr lang="en-US" dirty="0"/>
              <a:t>Vertica</a:t>
            </a:r>
            <a:r>
              <a:rPr lang="ru-RU" dirty="0"/>
              <a:t> мы тестируем новый на </a:t>
            </a:r>
            <a:r>
              <a:rPr lang="en-US" dirty="0"/>
              <a:t>1PB</a:t>
            </a:r>
            <a:r>
              <a:rPr lang="ru-RU" dirty="0"/>
              <a:t> на выделенных серверах</a:t>
            </a:r>
            <a:r>
              <a:rPr lang="en-US" dirty="0"/>
              <a:t>.</a:t>
            </a:r>
          </a:p>
          <a:p>
            <a:r>
              <a:rPr lang="ru-RU" dirty="0"/>
              <a:t>Изначально  такой большое хранилище разрабатывалось для </a:t>
            </a:r>
            <a:r>
              <a:rPr lang="en-US" dirty="0"/>
              <a:t>Facebook,</a:t>
            </a:r>
            <a:r>
              <a:rPr lang="ru-RU" dirty="0"/>
              <a:t> но они от него отказались и мы решили использовать его у себя</a:t>
            </a:r>
            <a:r>
              <a:rPr lang="en-US" dirty="0"/>
              <a:t>. </a:t>
            </a:r>
            <a:endParaRPr lang="ru-RU" dirty="0"/>
          </a:p>
          <a:p>
            <a:r>
              <a:rPr lang="ru-RU" dirty="0"/>
              <a:t>Так же внутри нашей компании мы думаем протестировать </a:t>
            </a:r>
            <a:r>
              <a:rPr lang="en-US" dirty="0" err="1"/>
              <a:t>ClickHouse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ru-RU" dirty="0"/>
              <a:t>Если вам интересно, то больше про </a:t>
            </a:r>
            <a:r>
              <a:rPr lang="en-US" dirty="0"/>
              <a:t>Hadoop</a:t>
            </a:r>
            <a:r>
              <a:rPr lang="ru-RU" dirty="0"/>
              <a:t> вы можете узнать завтра в 10 утра в этом же зале от моего коллеги Сергея Корсакова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4E9DE9-E233-EE4D-B170-DB9CDDD32A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07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 descr="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Название 1"/>
          <p:cNvSpPr>
            <a:spLocks noGrp="1"/>
          </p:cNvSpPr>
          <p:nvPr>
            <p:ph type="ctrTitle" hasCustomPrompt="1"/>
          </p:nvPr>
        </p:nvSpPr>
        <p:spPr>
          <a:xfrm>
            <a:off x="685800" y="1306158"/>
            <a:ext cx="7772400" cy="1304200"/>
          </a:xfrm>
        </p:spPr>
        <p:txBody>
          <a:bodyPr/>
          <a:lstStyle>
            <a:lvl1pPr algn="l">
              <a:defRPr b="1"/>
            </a:lvl1pPr>
          </a:lstStyle>
          <a:p>
            <a:r>
              <a:rPr lang="ru-RU" dirty="0"/>
              <a:t>Название</a:t>
            </a:r>
            <a:br>
              <a:rPr lang="ru-RU" dirty="0"/>
            </a:br>
            <a:r>
              <a:rPr lang="ru-RU" dirty="0"/>
              <a:t>доклада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685800" y="2779684"/>
            <a:ext cx="6400800" cy="615447"/>
          </a:xfrm>
        </p:spPr>
        <p:txBody>
          <a:bodyPr/>
          <a:lstStyle>
            <a:lvl1pPr marL="0" indent="0" algn="l">
              <a:buNone/>
              <a:defRPr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dirty="0"/>
              <a:t>Имя Фамилия (Компания)</a:t>
            </a:r>
          </a:p>
        </p:txBody>
      </p:sp>
    </p:spTree>
    <p:extLst>
      <p:ext uri="{BB962C8B-B14F-4D97-AF65-F5344CB8AC3E}">
        <p14:creationId xmlns:p14="http://schemas.microsoft.com/office/powerpoint/2010/main" val="1826117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375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9336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Content —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4"/>
          <p:cNvSpPr txBox="1">
            <a:spLocks/>
          </p:cNvSpPr>
          <p:nvPr/>
        </p:nvSpPr>
        <p:spPr>
          <a:xfrm>
            <a:off x="165051" y="4783592"/>
            <a:ext cx="772938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783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89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algn="l" defTabSz="6857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CBD370E0-D4DB-3F41-B625-77CBC7250C7C}" type="slidenum">
              <a:rPr lang="en-US" sz="800" smtClean="0"/>
              <a:pPr algn="l"/>
              <a:t>‹#›</a:t>
            </a:fld>
            <a:r>
              <a:rPr lang="en-US" sz="800"/>
              <a:t> </a:t>
            </a:r>
            <a:r>
              <a:rPr lang="en-US" sz="800">
                <a:solidFill>
                  <a:schemeClr val="accent2"/>
                </a:solidFill>
              </a:rPr>
              <a:t>•</a:t>
            </a:r>
            <a:endParaRPr lang="en-US" sz="800"/>
          </a:p>
        </p:txBody>
      </p:sp>
      <p:sp>
        <p:nvSpPr>
          <p:cNvPr id="15" name="Title 2"/>
          <p:cNvSpPr>
            <a:spLocks noGrp="1"/>
          </p:cNvSpPr>
          <p:nvPr>
            <p:ph type="title" hasCustomPrompt="1"/>
          </p:nvPr>
        </p:nvSpPr>
        <p:spPr>
          <a:xfrm>
            <a:off x="276864" y="273845"/>
            <a:ext cx="8585200" cy="377031"/>
          </a:xfrm>
        </p:spPr>
        <p:txBody>
          <a:bodyPr/>
          <a:lstStyle/>
          <a:p>
            <a:pPr lvl="0"/>
            <a:r>
              <a:rPr lang="en-US"/>
              <a:t>Slide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266269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962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623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02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050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024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6493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581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191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 descr="1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09773854-696D-F441-909B-E2680A1F325B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4488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37.tif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riteo/hive-clien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5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criteo/cuttle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20.png"/><Relationship Id="rId5" Type="http://schemas.openxmlformats.org/officeDocument/2006/relationships/image" Target="../media/image18.png"/><Relationship Id="rId10" Type="http://schemas.openxmlformats.org/officeDocument/2006/relationships/image" Target="../media/image25.png"/><Relationship Id="rId4" Type="http://schemas.openxmlformats.org/officeDocument/2006/relationships/image" Target="../media/image17.jp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592810" y="1530882"/>
            <a:ext cx="5738247" cy="1304200"/>
          </a:xfrm>
        </p:spPr>
        <p:txBody>
          <a:bodyPr>
            <a:normAutofit/>
          </a:bodyPr>
          <a:lstStyle/>
          <a:p>
            <a:r>
              <a:rPr lang="ru-RU" sz="3600" b="0" dirty="0"/>
              <a:t>Построение аналитического хранилища на 100 петабайт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70302" y="3089650"/>
            <a:ext cx="6400800" cy="615447"/>
          </a:xfrm>
        </p:spPr>
        <p:txBody>
          <a:bodyPr>
            <a:normAutofit/>
          </a:bodyPr>
          <a:lstStyle/>
          <a:p>
            <a:r>
              <a:rPr lang="ru-RU" sz="2800" dirty="0"/>
              <a:t>Александр Мазуров (</a:t>
            </a:r>
            <a:r>
              <a:rPr lang="en-US" sz="2800" dirty="0"/>
              <a:t>Criteo</a:t>
            </a:r>
            <a:r>
              <a:rPr lang="ru-RU" sz="28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799071-0F69-2048-A45F-8A8EFBAA6308}"/>
              </a:ext>
            </a:extLst>
          </p:cNvPr>
          <p:cNvSpPr txBox="1"/>
          <p:nvPr/>
        </p:nvSpPr>
        <p:spPr>
          <a:xfrm>
            <a:off x="8893610" y="0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dirty="0">
                <a:solidFill>
                  <a:schemeClr val="bg1">
                    <a:lumMod val="50000"/>
                  </a:schemeClr>
                </a:solidFill>
              </a:rPr>
              <a:t>3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1716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6639592" y="1769142"/>
            <a:ext cx="2266950" cy="2582366"/>
            <a:chOff x="6031863" y="5500037"/>
            <a:chExt cx="3022600" cy="3443154"/>
          </a:xfrm>
        </p:grpSpPr>
        <p:grpSp>
          <p:nvGrpSpPr>
            <p:cNvPr id="4" name="Group 3"/>
            <p:cNvGrpSpPr/>
            <p:nvPr/>
          </p:nvGrpSpPr>
          <p:grpSpPr>
            <a:xfrm>
              <a:off x="6031863" y="5500037"/>
              <a:ext cx="3022600" cy="2865904"/>
              <a:chOff x="9169400" y="2712293"/>
              <a:chExt cx="2641600" cy="2333013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9169400" y="3049957"/>
                <a:ext cx="2641600" cy="19953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/>
              <a:srcRect t="12767"/>
              <a:stretch/>
            </p:blipFill>
            <p:spPr>
              <a:xfrm>
                <a:off x="9539174" y="3029637"/>
                <a:ext cx="2044291" cy="1801312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9363010" y="2712293"/>
                <a:ext cx="665355" cy="13028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7200" dirty="0">
                    <a:solidFill>
                      <a:schemeClr val="accent5"/>
                    </a:solidFill>
                  </a:rPr>
                  <a:t>“</a:t>
                </a:r>
              </a:p>
            </p:txBody>
          </p:sp>
        </p:grpSp>
        <p:sp>
          <p:nvSpPr>
            <p:cNvPr id="5" name="TextBox 4"/>
            <p:cNvSpPr txBox="1"/>
            <p:nvPr/>
          </p:nvSpPr>
          <p:spPr>
            <a:xfrm>
              <a:off x="8135794" y="7342753"/>
              <a:ext cx="761320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solidFill>
                    <a:schemeClr val="accent5"/>
                  </a:solidFill>
                </a:rPr>
                <a:t>”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5515" y="1920729"/>
            <a:ext cx="5739191" cy="347663"/>
            <a:chOff x="391607" y="3392857"/>
            <a:chExt cx="7652254" cy="463550"/>
          </a:xfrm>
        </p:grpSpPr>
        <p:sp>
          <p:nvSpPr>
            <p:cNvPr id="10" name="Isosceles Triangle 2"/>
            <p:cNvSpPr/>
            <p:nvPr/>
          </p:nvSpPr>
          <p:spPr>
            <a:xfrm rot="5400000">
              <a:off x="265904" y="3518560"/>
              <a:ext cx="463550" cy="21214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sp>
          <p:nvSpPr>
            <p:cNvPr id="11" name="Text Placeholder 49"/>
            <p:cNvSpPr txBox="1">
              <a:spLocks/>
            </p:cNvSpPr>
            <p:nvPr/>
          </p:nvSpPr>
          <p:spPr>
            <a:xfrm>
              <a:off x="728662" y="3406784"/>
              <a:ext cx="7315199" cy="42140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302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82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62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42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30+ </a:t>
              </a:r>
              <a:r>
                <a:rPr lang="ru-RU" sz="2000" dirty="0"/>
                <a:t>команд</a:t>
              </a:r>
              <a:endParaRPr lang="en-US" sz="2000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5203" y="2569881"/>
            <a:ext cx="6402208" cy="478902"/>
            <a:chOff x="404523" y="3915493"/>
            <a:chExt cx="8536277" cy="638536"/>
          </a:xfrm>
        </p:grpSpPr>
        <p:sp>
          <p:nvSpPr>
            <p:cNvPr id="13" name="Isosceles Triangle 2"/>
            <p:cNvSpPr/>
            <p:nvPr/>
          </p:nvSpPr>
          <p:spPr>
            <a:xfrm rot="5400000">
              <a:off x="278820" y="4041196"/>
              <a:ext cx="463550" cy="21214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sp>
          <p:nvSpPr>
            <p:cNvPr id="14" name="Text Placeholder 49"/>
            <p:cNvSpPr txBox="1">
              <a:spLocks/>
            </p:cNvSpPr>
            <p:nvPr/>
          </p:nvSpPr>
          <p:spPr>
            <a:xfrm>
              <a:off x="726080" y="4132620"/>
              <a:ext cx="8214720" cy="42140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302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82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62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42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75K+ </a:t>
              </a:r>
              <a:r>
                <a:rPr lang="ru-RU" sz="2000" dirty="0"/>
                <a:t>физических ядер</a:t>
              </a:r>
              <a:r>
                <a:rPr lang="en-US" sz="2000" dirty="0"/>
                <a:t>, 1PB RAM, 100</a:t>
              </a:r>
              <a:r>
                <a:rPr lang="ru-RU" sz="2000" dirty="0"/>
                <a:t>+</a:t>
              </a:r>
              <a:r>
                <a:rPr lang="en-US" sz="2000" dirty="0"/>
                <a:t> PBs </a:t>
              </a:r>
              <a:r>
                <a:rPr lang="ru-RU" sz="2000" dirty="0"/>
                <a:t>хранилище данных</a:t>
              </a:r>
              <a:endParaRPr lang="en-GB" sz="2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43264" y="3481534"/>
            <a:ext cx="7507754" cy="347663"/>
            <a:chOff x="401939" y="4813531"/>
            <a:chExt cx="10010338" cy="463550"/>
          </a:xfrm>
        </p:grpSpPr>
        <p:sp>
          <p:nvSpPr>
            <p:cNvPr id="16" name="Isosceles Triangle 2"/>
            <p:cNvSpPr/>
            <p:nvPr/>
          </p:nvSpPr>
          <p:spPr>
            <a:xfrm rot="5400000">
              <a:off x="276236" y="4939234"/>
              <a:ext cx="463550" cy="212144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latin typeface="Arial" panose="020B0604020202020204" pitchFamily="34" charset="0"/>
              </a:endParaRPr>
            </a:p>
          </p:txBody>
        </p:sp>
        <p:sp>
          <p:nvSpPr>
            <p:cNvPr id="17" name="Text Placeholder 49"/>
            <p:cNvSpPr txBox="1">
              <a:spLocks/>
            </p:cNvSpPr>
            <p:nvPr/>
          </p:nvSpPr>
          <p:spPr>
            <a:xfrm>
              <a:off x="723496" y="4827458"/>
              <a:ext cx="9688781" cy="421409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1"/>
                </a:buClr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302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482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662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42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ru-RU" sz="2000" dirty="0"/>
                <a:t>Несколько</a:t>
              </a:r>
              <a:r>
                <a:rPr lang="en-US" sz="2000" dirty="0"/>
                <a:t> Execution Engines (Hive, MR, Cascading, Scalding, Spark)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073955" y="712279"/>
            <a:ext cx="1149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50" dirty="0">
                <a:solidFill>
                  <a:schemeClr val="accent5"/>
                </a:solidFill>
              </a:rPr>
              <a:t>15T</a:t>
            </a:r>
          </a:p>
          <a:p>
            <a:pPr algn="ctr"/>
            <a:r>
              <a:rPr lang="en-US" sz="1350" b="1" dirty="0"/>
              <a:t>Records Read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7530" y="707127"/>
            <a:ext cx="1242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50" dirty="0">
                <a:solidFill>
                  <a:schemeClr val="accent5"/>
                </a:solidFill>
              </a:rPr>
              <a:t>300K</a:t>
            </a:r>
          </a:p>
          <a:p>
            <a:pPr algn="ctr"/>
            <a:r>
              <a:rPr lang="en-US" sz="1350" b="1" dirty="0"/>
              <a:t>Jobs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26271" y="704495"/>
            <a:ext cx="1340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50" dirty="0">
                <a:solidFill>
                  <a:schemeClr val="accent5"/>
                </a:solidFill>
              </a:rPr>
              <a:t>2T</a:t>
            </a:r>
          </a:p>
          <a:p>
            <a:pPr algn="ctr"/>
            <a:r>
              <a:rPr lang="en-US" sz="1350" b="1" dirty="0"/>
              <a:t>Records Written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69819" y="713046"/>
            <a:ext cx="12773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50" dirty="0">
                <a:solidFill>
                  <a:schemeClr val="accent5"/>
                </a:solidFill>
              </a:rPr>
              <a:t>10PB</a:t>
            </a:r>
          </a:p>
          <a:p>
            <a:pPr algn="ctr"/>
            <a:r>
              <a:rPr lang="en-US" sz="1350" b="1" dirty="0"/>
              <a:t>Data Processed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33599" y="294365"/>
            <a:ext cx="25549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solidFill>
                  <a:schemeClr val="accent1"/>
                </a:solidFill>
              </a:rPr>
              <a:t>/</a:t>
            </a:r>
            <a:r>
              <a:rPr lang="ru-RU" sz="7200" dirty="0">
                <a:solidFill>
                  <a:schemeClr val="accent1"/>
                </a:solidFill>
              </a:rPr>
              <a:t>день</a:t>
            </a:r>
            <a:endParaRPr lang="en-US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334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10E2593-D8AC-6D42-BA0D-08A28AC7D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8524"/>
            <a:ext cx="9144000" cy="29568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7443B4-EA7B-0E41-A69A-49923D7DE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Данные</a:t>
            </a:r>
            <a:r>
              <a:rPr lang="en-US" dirty="0"/>
              <a:t> (</a:t>
            </a:r>
            <a:r>
              <a:rPr lang="ru-RU" dirty="0"/>
              <a:t>с репликами)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638243-7DEB-3D42-B0E9-A6F0E4F64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734" y="3827927"/>
            <a:ext cx="2169266" cy="74255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1C723-3BE6-B142-A90A-EACF77315A9E}"/>
              </a:ext>
            </a:extLst>
          </p:cNvPr>
          <p:cNvGrpSpPr/>
          <p:nvPr/>
        </p:nvGrpSpPr>
        <p:grpSpPr>
          <a:xfrm>
            <a:off x="1348175" y="1412081"/>
            <a:ext cx="1054853" cy="1764435"/>
            <a:chOff x="1348175" y="1223240"/>
            <a:chExt cx="1054853" cy="1764435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32A0DE-082C-2B44-87CA-36BD0BFE287D}"/>
                </a:ext>
              </a:extLst>
            </p:cNvPr>
            <p:cNvSpPr txBox="1"/>
            <p:nvPr/>
          </p:nvSpPr>
          <p:spPr>
            <a:xfrm>
              <a:off x="1513041" y="2156678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64 </a:t>
              </a:r>
              <a:r>
                <a:rPr lang="fr-FR" sz="2400" dirty="0">
                  <a:solidFill>
                    <a:schemeClr val="bg1"/>
                  </a:solidFill>
                </a:rPr>
                <a:t>PB</a:t>
              </a:r>
              <a:endParaRPr lang="ru-RU" sz="2400" dirty="0">
                <a:solidFill>
                  <a:schemeClr val="bg1"/>
                </a:solidFill>
              </a:endParaRPr>
            </a:p>
            <a:p>
              <a:r>
                <a:rPr lang="ru-RU" sz="2400" dirty="0">
                  <a:solidFill>
                    <a:schemeClr val="bg1"/>
                  </a:solidFill>
                </a:rPr>
                <a:t>36 </a:t>
              </a:r>
              <a:r>
                <a:rPr lang="en-US" sz="2400" dirty="0">
                  <a:solidFill>
                    <a:schemeClr val="bg1"/>
                  </a:solidFill>
                </a:rPr>
                <a:t>%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38B9DC-D0F5-9D44-AE16-97D7956A4723}"/>
                </a:ext>
              </a:extLst>
            </p:cNvPr>
            <p:cNvSpPr txBox="1"/>
            <p:nvPr/>
          </p:nvSpPr>
          <p:spPr>
            <a:xfrm>
              <a:off x="1348175" y="1223240"/>
              <a:ext cx="101502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dirty="0">
                  <a:solidFill>
                    <a:schemeClr val="bg1"/>
                  </a:solidFill>
                </a:rPr>
                <a:t>Логи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DD6CC1-9BDB-F047-A48D-53948545049A}"/>
              </a:ext>
            </a:extLst>
          </p:cNvPr>
          <p:cNvGrpSpPr/>
          <p:nvPr/>
        </p:nvGrpSpPr>
        <p:grpSpPr>
          <a:xfrm>
            <a:off x="3818161" y="1398984"/>
            <a:ext cx="2031710" cy="1777532"/>
            <a:chOff x="3818161" y="1210143"/>
            <a:chExt cx="2031710" cy="17775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0CA46AA-D029-324C-904F-5F5A3A66A37D}"/>
                </a:ext>
              </a:extLst>
            </p:cNvPr>
            <p:cNvSpPr txBox="1"/>
            <p:nvPr/>
          </p:nvSpPr>
          <p:spPr>
            <a:xfrm>
              <a:off x="3818161" y="1210143"/>
              <a:ext cx="20317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3200" dirty="0">
                  <a:solidFill>
                    <a:schemeClr val="bg1"/>
                  </a:solidFill>
                </a:rPr>
                <a:t>Аналитика</a:t>
              </a:r>
              <a:endParaRPr lang="en-US" sz="32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29BFA4-3AF2-3841-A8D5-DF9B6D0C5491}"/>
                </a:ext>
              </a:extLst>
            </p:cNvPr>
            <p:cNvSpPr txBox="1"/>
            <p:nvPr/>
          </p:nvSpPr>
          <p:spPr>
            <a:xfrm>
              <a:off x="4449936" y="2156678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58 </a:t>
              </a:r>
              <a:r>
                <a:rPr lang="fr-FR" sz="2400" dirty="0">
                  <a:solidFill>
                    <a:schemeClr val="bg1"/>
                  </a:solidFill>
                </a:rPr>
                <a:t>PB</a:t>
              </a:r>
              <a:endParaRPr lang="ru-RU" sz="2400" dirty="0">
                <a:solidFill>
                  <a:schemeClr val="bg1"/>
                </a:solidFill>
              </a:endParaRPr>
            </a:p>
            <a:p>
              <a:r>
                <a:rPr lang="ru-RU" sz="2400" dirty="0">
                  <a:solidFill>
                    <a:schemeClr val="bg1"/>
                  </a:solidFill>
                </a:rPr>
                <a:t>3</a:t>
              </a:r>
              <a:r>
                <a:rPr lang="en-US" sz="2400" dirty="0">
                  <a:solidFill>
                    <a:schemeClr val="bg1"/>
                  </a:solidFill>
                </a:rPr>
                <a:t>2</a:t>
              </a:r>
              <a:r>
                <a:rPr lang="ru-RU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</a:rPr>
                <a:t>%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A29BCD1-E2F8-6F42-BCA0-05B0F64F2154}"/>
              </a:ext>
            </a:extLst>
          </p:cNvPr>
          <p:cNvGrpSpPr/>
          <p:nvPr/>
        </p:nvGrpSpPr>
        <p:grpSpPr>
          <a:xfrm>
            <a:off x="6212907" y="1398984"/>
            <a:ext cx="1309974" cy="1812431"/>
            <a:chOff x="6213948" y="1175244"/>
            <a:chExt cx="1309974" cy="181243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C0FA682-FA96-884C-8A36-08152483A9B5}"/>
                </a:ext>
              </a:extLst>
            </p:cNvPr>
            <p:cNvSpPr txBox="1"/>
            <p:nvPr/>
          </p:nvSpPr>
          <p:spPr>
            <a:xfrm>
              <a:off x="6213948" y="1175244"/>
              <a:ext cx="130997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Engine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(ML,…)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E1BB06-2324-E745-A728-19290657014E}"/>
                </a:ext>
              </a:extLst>
            </p:cNvPr>
            <p:cNvSpPr txBox="1"/>
            <p:nvPr/>
          </p:nvSpPr>
          <p:spPr>
            <a:xfrm>
              <a:off x="6478720" y="2156678"/>
              <a:ext cx="88998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24 </a:t>
              </a:r>
              <a:r>
                <a:rPr lang="fr-FR" sz="2400" dirty="0">
                  <a:solidFill>
                    <a:schemeClr val="bg1"/>
                  </a:solidFill>
                </a:rPr>
                <a:t>PB</a:t>
              </a:r>
              <a:endParaRPr lang="ru-RU" sz="2400" dirty="0">
                <a:solidFill>
                  <a:schemeClr val="bg1"/>
                </a:solidFill>
              </a:endParaRPr>
            </a:p>
            <a:p>
              <a:r>
                <a:rPr lang="en-US" sz="2400" dirty="0">
                  <a:solidFill>
                    <a:schemeClr val="bg1"/>
                  </a:solidFill>
                </a:rPr>
                <a:t>13</a:t>
              </a:r>
              <a:r>
                <a:rPr lang="ru-RU" sz="2400" dirty="0">
                  <a:solidFill>
                    <a:schemeClr val="bg1"/>
                  </a:solidFill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</a:rPr>
                <a:t>%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6DC4D2F-A2A5-9942-9516-CC684612C04D}"/>
              </a:ext>
            </a:extLst>
          </p:cNvPr>
          <p:cNvSpPr txBox="1"/>
          <p:nvPr/>
        </p:nvSpPr>
        <p:spPr>
          <a:xfrm>
            <a:off x="6386965" y="3271004"/>
            <a:ext cx="1071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C</a:t>
            </a:r>
            <a:r>
              <a:rPr lang="ru-RU" sz="1600" b="1" dirty="0" err="1">
                <a:solidFill>
                  <a:schemeClr val="bg1"/>
                </a:solidFill>
              </a:rPr>
              <a:t>ловари</a:t>
            </a:r>
            <a:endParaRPr lang="en-US" sz="1600" b="1" dirty="0">
              <a:solidFill>
                <a:schemeClr val="bg1"/>
              </a:solidFill>
            </a:endParaRPr>
          </a:p>
          <a:p>
            <a:r>
              <a:rPr lang="ru-RU" sz="1600" b="1" dirty="0">
                <a:solidFill>
                  <a:schemeClr val="bg1"/>
                </a:solidFill>
              </a:rPr>
              <a:t>5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  <a:r>
              <a:rPr lang="fr-FR" sz="1600" b="1" dirty="0">
                <a:solidFill>
                  <a:schemeClr val="bg1"/>
                </a:solidFill>
              </a:rPr>
              <a:t>PB</a:t>
            </a:r>
            <a:r>
              <a:rPr lang="ru-RU" sz="1600" b="1" dirty="0">
                <a:solidFill>
                  <a:schemeClr val="bg1"/>
                </a:solidFill>
              </a:rPr>
              <a:t>  3</a:t>
            </a:r>
            <a:r>
              <a:rPr lang="en-US" sz="1600" b="1" dirty="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7A690A-8B8E-3E41-99F5-C375FEAFECC7}"/>
              </a:ext>
            </a:extLst>
          </p:cNvPr>
          <p:cNvSpPr txBox="1"/>
          <p:nvPr/>
        </p:nvSpPr>
        <p:spPr>
          <a:xfrm>
            <a:off x="7639861" y="1058025"/>
            <a:ext cx="7761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Presto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4 PB 2%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8FA2AE-1AA1-F94A-B1A8-8AD5698659D0}"/>
              </a:ext>
            </a:extLst>
          </p:cNvPr>
          <p:cNvSpPr txBox="1"/>
          <p:nvPr/>
        </p:nvSpPr>
        <p:spPr>
          <a:xfrm>
            <a:off x="8327466" y="1058025"/>
            <a:ext cx="7761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Legacy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4 PB 2%</a:t>
            </a:r>
          </a:p>
        </p:txBody>
      </p:sp>
    </p:spTree>
    <p:extLst>
      <p:ext uri="{BB962C8B-B14F-4D97-AF65-F5344CB8AC3E}">
        <p14:creationId xmlns:p14="http://schemas.microsoft.com/office/powerpoint/2010/main" val="321764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A6EE-266A-1F4D-B5B1-E709AF2E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F5CED-EBC2-1D41-8AC4-16B63DF861EC}"/>
              </a:ext>
            </a:extLst>
          </p:cNvPr>
          <p:cNvSpPr txBox="1"/>
          <p:nvPr/>
        </p:nvSpPr>
        <p:spPr>
          <a:xfrm>
            <a:off x="457200" y="814039"/>
            <a:ext cx="79285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dirty="0"/>
              <a:t>Зачем</a:t>
            </a:r>
            <a:r>
              <a:rPr lang="en-US" dirty="0"/>
              <a:t> Hive</a:t>
            </a:r>
            <a:r>
              <a:rPr lang="ru-RU" dirty="0"/>
              <a:t>?</a:t>
            </a:r>
            <a:endParaRPr lang="en-US" dirty="0"/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Hive CLI: </a:t>
            </a:r>
            <a:r>
              <a:rPr lang="ru-RU" dirty="0"/>
              <a:t>первые шаги и грабли</a:t>
            </a:r>
            <a:endParaRPr lang="en-US" dirty="0"/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Hive </a:t>
            </a:r>
            <a:r>
              <a:rPr lang="ru-RU" dirty="0"/>
              <a:t>на</a:t>
            </a:r>
            <a:r>
              <a:rPr lang="en-US" dirty="0"/>
              <a:t> Mesos</a:t>
            </a:r>
            <a:endParaRPr lang="ru-RU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Consul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Хуки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Новые клиенты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Мониторинг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Тестирование новых версий</a:t>
            </a:r>
          </a:p>
          <a:p>
            <a:pPr marL="342900" indent="-342900">
              <a:buFont typeface="+mj-lt"/>
              <a:buAutoNum type="roman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94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414DACAB-2E15-4BEB-810B-1178A69F3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672" y="212822"/>
            <a:ext cx="1627849" cy="146506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2A4225-5A75-9949-BD05-05A2E695BCDE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Зачем </a:t>
            </a:r>
            <a:r>
              <a:rPr lang="en-US" dirty="0"/>
              <a:t>Hive</a:t>
            </a:r>
            <a:r>
              <a:rPr lang="ru-RU" dirty="0"/>
              <a:t>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3E9202-6312-3642-A160-75E9AF145EA5}"/>
              </a:ext>
            </a:extLst>
          </p:cNvPr>
          <p:cNvSpPr txBox="1"/>
          <p:nvPr/>
        </p:nvSpPr>
        <p:spPr>
          <a:xfrm>
            <a:off x="457200" y="868027"/>
            <a:ext cx="7229192" cy="3395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SQL-</a:t>
            </a:r>
            <a:r>
              <a:rPr lang="ru-RU" sz="2400" dirty="0"/>
              <a:t>интерфейс к данным на</a:t>
            </a:r>
            <a:r>
              <a:rPr lang="en-US" sz="2400" dirty="0"/>
              <a:t> HDFS</a:t>
            </a:r>
            <a:endParaRPr lang="ru-RU" sz="2400" dirty="0"/>
          </a:p>
          <a:p>
            <a:endParaRPr lang="en-US" sz="2400" dirty="0"/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/>
              <a:t>Hive Metastore</a:t>
            </a:r>
            <a:r>
              <a:rPr lang="en-US" sz="2400" b="1" dirty="0"/>
              <a:t> </a:t>
            </a:r>
            <a:r>
              <a:rPr lang="en-US" sz="2400" dirty="0"/>
              <a:t> —</a:t>
            </a:r>
            <a:r>
              <a:rPr lang="ru-RU" sz="2400" dirty="0"/>
              <a:t> схема данных и отображение объектов в директории и файлы </a:t>
            </a:r>
            <a:r>
              <a:rPr lang="en-US" sz="2400" dirty="0"/>
              <a:t>HDFS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/>
              <a:t>Hive Execution Engine (CLI</a:t>
            </a:r>
            <a:r>
              <a:rPr lang="ru-RU" sz="2400" dirty="0"/>
              <a:t> или </a:t>
            </a:r>
            <a:r>
              <a:rPr lang="en-US" sz="2400" dirty="0"/>
              <a:t>HiveServer2) — </a:t>
            </a:r>
            <a:r>
              <a:rPr lang="ru-RU" sz="2400" dirty="0"/>
              <a:t>разбор</a:t>
            </a:r>
            <a:r>
              <a:rPr lang="en-US" sz="2400" dirty="0"/>
              <a:t>, </a:t>
            </a:r>
            <a:r>
              <a:rPr lang="ru-RU" sz="2400" dirty="0"/>
              <a:t>построение и выполнение запросов в </a:t>
            </a:r>
            <a:r>
              <a:rPr lang="en-US" sz="2400" dirty="0"/>
              <a:t>Hadoop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51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A6EE-266A-1F4D-B5B1-E709AF2E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F5CED-EBC2-1D41-8AC4-16B63DF861EC}"/>
              </a:ext>
            </a:extLst>
          </p:cNvPr>
          <p:cNvSpPr txBox="1"/>
          <p:nvPr/>
        </p:nvSpPr>
        <p:spPr>
          <a:xfrm>
            <a:off x="457200" y="814039"/>
            <a:ext cx="79285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Зачем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Hive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Hive CLI: </a:t>
            </a:r>
            <a:r>
              <a:rPr lang="ru-RU" dirty="0"/>
              <a:t>первые шаги и грабли</a:t>
            </a:r>
            <a:endParaRPr lang="en-US" dirty="0"/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Hive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на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Mesos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Consul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Хуки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Новые клиенты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Мониторинг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Тестирование новых версий</a:t>
            </a:r>
          </a:p>
          <a:p>
            <a:pPr marL="342900" indent="-342900">
              <a:buFont typeface="+mj-lt"/>
              <a:buAutoNum type="roman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244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>
            <a:extLst>
              <a:ext uri="{FF2B5EF4-FFF2-40B4-BE49-F238E27FC236}">
                <a16:creationId xmlns:a16="http://schemas.microsoft.com/office/drawing/2014/main" id="{E3EBE171-967A-5443-8CCA-6A91EC67F2D5}"/>
              </a:ext>
            </a:extLst>
          </p:cNvPr>
          <p:cNvSpPr txBox="1">
            <a:spLocks/>
          </p:cNvSpPr>
          <p:nvPr/>
        </p:nvSpPr>
        <p:spPr>
          <a:xfrm>
            <a:off x="3529314" y="108236"/>
            <a:ext cx="5342905" cy="11827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CLI </a:t>
            </a:r>
            <a:r>
              <a:rPr lang="ru-RU" sz="2800" dirty="0"/>
              <a:t>на железе</a:t>
            </a: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663548-77F1-9D40-80C6-6877663CB17F}"/>
              </a:ext>
            </a:extLst>
          </p:cNvPr>
          <p:cNvGrpSpPr/>
          <p:nvPr/>
        </p:nvGrpSpPr>
        <p:grpSpPr>
          <a:xfrm>
            <a:off x="240024" y="2149167"/>
            <a:ext cx="1671095" cy="2673016"/>
            <a:chOff x="2674855" y="2239701"/>
            <a:chExt cx="1671095" cy="2673016"/>
          </a:xfrm>
        </p:grpSpPr>
        <p:sp>
          <p:nvSpPr>
            <p:cNvPr id="35" name="Rectangle 34"/>
            <p:cNvSpPr/>
            <p:nvPr/>
          </p:nvSpPr>
          <p:spPr>
            <a:xfrm>
              <a:off x="2674855" y="2239701"/>
              <a:ext cx="1671095" cy="267301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0.metastore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01AE3A-524F-594F-AE86-6C8840222288}"/>
                </a:ext>
              </a:extLst>
            </p:cNvPr>
            <p:cNvGrpSpPr/>
            <p:nvPr/>
          </p:nvGrpSpPr>
          <p:grpSpPr>
            <a:xfrm>
              <a:off x="2747135" y="2822782"/>
              <a:ext cx="1526533" cy="685800"/>
              <a:chOff x="2747135" y="2822782"/>
              <a:chExt cx="1526533" cy="685800"/>
            </a:xfrm>
          </p:grpSpPr>
          <p:sp>
            <p:nvSpPr>
              <p:cNvPr id="19" name="Rectangle à coins arrondis 18"/>
              <p:cNvSpPr/>
              <p:nvPr/>
            </p:nvSpPr>
            <p:spPr>
              <a:xfrm>
                <a:off x="2747135" y="2822782"/>
                <a:ext cx="1526533" cy="6858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fr-FR" sz="9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  <a:p>
                <a:pPr algn="ctr"/>
                <a:r>
                  <a:rPr lang="fr-FR" sz="1400" b="1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       Metastore</a:t>
                </a:r>
              </a:p>
              <a:p>
                <a:pPr algn="r"/>
                <a:endParaRPr lang="fr-FR" sz="14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3086" y="2900738"/>
                <a:ext cx="558809" cy="503125"/>
              </a:xfrm>
              <a:prstGeom prst="rect">
                <a:avLst/>
              </a:prstGeom>
            </p:spPr>
          </p:pic>
        </p:grpSp>
        <p:sp>
          <p:nvSpPr>
            <p:cNvPr id="21" name="Rectangle à coins arrondis 20"/>
            <p:cNvSpPr/>
            <p:nvPr/>
          </p:nvSpPr>
          <p:spPr>
            <a:xfrm>
              <a:off x="2783086" y="2532000"/>
              <a:ext cx="1490582" cy="22228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Thrift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B868F34-B487-B54E-A11A-9FDB1F8232C3}"/>
              </a:ext>
            </a:extLst>
          </p:cNvPr>
          <p:cNvGrpSpPr/>
          <p:nvPr/>
        </p:nvGrpSpPr>
        <p:grpSpPr>
          <a:xfrm>
            <a:off x="1113166" y="517369"/>
            <a:ext cx="2145320" cy="1119606"/>
            <a:chOff x="1113166" y="517369"/>
            <a:chExt cx="2145320" cy="111960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D7D7E61-50E5-8C49-B712-A3B93B71C3C4}"/>
                </a:ext>
              </a:extLst>
            </p:cNvPr>
            <p:cNvSpPr/>
            <p:nvPr/>
          </p:nvSpPr>
          <p:spPr>
            <a:xfrm>
              <a:off x="1215554" y="517369"/>
              <a:ext cx="2042932" cy="1051076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fr-FR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13166" y="585899"/>
              <a:ext cx="2042932" cy="1051076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Bare metal</a:t>
              </a:r>
              <a:r>
                <a:rPr lang="ru-RU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сервер</a:t>
              </a:r>
              <a:endParaRPr lang="fr-FR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1446010" y="876500"/>
              <a:ext cx="1377243" cy="685800"/>
              <a:chOff x="4300209" y="1289380"/>
              <a:chExt cx="1836324" cy="914400"/>
            </a:xfrm>
          </p:grpSpPr>
          <p:sp>
            <p:nvSpPr>
              <p:cNvPr id="31" name="Rectangle à coins arrondis 30"/>
              <p:cNvSpPr/>
              <p:nvPr/>
            </p:nvSpPr>
            <p:spPr>
              <a:xfrm>
                <a:off x="4300209" y="1289380"/>
                <a:ext cx="1836324" cy="914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tx1"/>
                    </a:solidFill>
                    <a:latin typeface="+mj-lt"/>
                  </a:rPr>
                  <a:t>   CLI</a:t>
                </a:r>
              </a:p>
            </p:txBody>
          </p:sp>
          <p:pic>
            <p:nvPicPr>
              <p:cNvPr id="32" name="Image 3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8594" y="1411163"/>
                <a:ext cx="745079" cy="670833"/>
              </a:xfrm>
              <a:prstGeom prst="rect">
                <a:avLst/>
              </a:prstGeom>
              <a:ln>
                <a:noFill/>
              </a:ln>
            </p:spPr>
          </p:pic>
        </p:grpSp>
      </p:grpSp>
      <p:cxnSp>
        <p:nvCxnSpPr>
          <p:cNvPr id="38" name="Connecteur droit avec flèche 37"/>
          <p:cNvCxnSpPr>
            <a:cxnSpLocks/>
            <a:stCxn id="34" idx="2"/>
          </p:cNvCxnSpPr>
          <p:nvPr/>
        </p:nvCxnSpPr>
        <p:spPr>
          <a:xfrm flipH="1">
            <a:off x="1195185" y="1636975"/>
            <a:ext cx="939447" cy="4615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cxnSpLocks/>
            <a:stCxn id="34" idx="2"/>
          </p:cNvCxnSpPr>
          <p:nvPr/>
        </p:nvCxnSpPr>
        <p:spPr>
          <a:xfrm>
            <a:off x="2134632" y="1636975"/>
            <a:ext cx="1058370" cy="512191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 rot="20079313">
            <a:off x="1233503" y="168296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Main</a:t>
            </a:r>
            <a:endParaRPr lang="fr-FR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 rot="1539913">
            <a:off x="2406490" y="1724845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Helvetica" charset="0"/>
                <a:ea typeface="Helvetica" charset="0"/>
                <a:cs typeface="Helvetica" charset="0"/>
              </a:rPr>
              <a:t>Fallback</a:t>
            </a:r>
            <a:endParaRPr lang="fr-FR" sz="14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14FA953-F940-0B46-91C2-CB48D572BECC}"/>
              </a:ext>
            </a:extLst>
          </p:cNvPr>
          <p:cNvGrpSpPr/>
          <p:nvPr/>
        </p:nvGrpSpPr>
        <p:grpSpPr>
          <a:xfrm>
            <a:off x="2492828" y="2149167"/>
            <a:ext cx="1671095" cy="2673016"/>
            <a:chOff x="2674855" y="2195155"/>
            <a:chExt cx="1671095" cy="267301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4C35276-9BD4-2741-8AC3-B118E682EF55}"/>
                </a:ext>
              </a:extLst>
            </p:cNvPr>
            <p:cNvSpPr/>
            <p:nvPr/>
          </p:nvSpPr>
          <p:spPr>
            <a:xfrm>
              <a:off x="2674855" y="2195155"/>
              <a:ext cx="1671095" cy="267301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1.metastore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4538144-8B27-3144-977D-E6BD53E73915}"/>
                </a:ext>
              </a:extLst>
            </p:cNvPr>
            <p:cNvGrpSpPr/>
            <p:nvPr/>
          </p:nvGrpSpPr>
          <p:grpSpPr>
            <a:xfrm>
              <a:off x="2747135" y="2822782"/>
              <a:ext cx="1526533" cy="685800"/>
              <a:chOff x="2747135" y="2822782"/>
              <a:chExt cx="1526533" cy="685800"/>
            </a:xfrm>
          </p:grpSpPr>
          <p:sp>
            <p:nvSpPr>
              <p:cNvPr id="52" name="Rectangle à coins arrondis 18">
                <a:extLst>
                  <a:ext uri="{FF2B5EF4-FFF2-40B4-BE49-F238E27FC236}">
                    <a16:creationId xmlns:a16="http://schemas.microsoft.com/office/drawing/2014/main" id="{CC8973D0-8BDB-3643-83E6-180C8F345A05}"/>
                  </a:ext>
                </a:extLst>
              </p:cNvPr>
              <p:cNvSpPr/>
              <p:nvPr/>
            </p:nvSpPr>
            <p:spPr>
              <a:xfrm>
                <a:off x="2747135" y="2822782"/>
                <a:ext cx="1526533" cy="6858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fr-FR" sz="9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  <a:p>
                <a:pPr algn="ctr"/>
                <a:r>
                  <a:rPr lang="fr-FR" sz="1400" b="1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       Metastore</a:t>
                </a:r>
              </a:p>
              <a:p>
                <a:pPr algn="r"/>
                <a:endParaRPr lang="fr-FR" sz="14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pic>
            <p:nvPicPr>
              <p:cNvPr id="53" name="Image 19">
                <a:extLst>
                  <a:ext uri="{FF2B5EF4-FFF2-40B4-BE49-F238E27FC236}">
                    <a16:creationId xmlns:a16="http://schemas.microsoft.com/office/drawing/2014/main" id="{49377D8D-8752-6B4C-814D-A36A03158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3086" y="2900738"/>
                <a:ext cx="558809" cy="503125"/>
              </a:xfrm>
              <a:prstGeom prst="rect">
                <a:avLst/>
              </a:prstGeom>
            </p:spPr>
          </p:pic>
        </p:grpSp>
        <p:sp>
          <p:nvSpPr>
            <p:cNvPr id="51" name="Rectangle à coins arrondis 20">
              <a:extLst>
                <a:ext uri="{FF2B5EF4-FFF2-40B4-BE49-F238E27FC236}">
                  <a16:creationId xmlns:a16="http://schemas.microsoft.com/office/drawing/2014/main" id="{1C44A100-4A44-324B-9B32-469E3853AADC}"/>
                </a:ext>
              </a:extLst>
            </p:cNvPr>
            <p:cNvSpPr/>
            <p:nvPr/>
          </p:nvSpPr>
          <p:spPr>
            <a:xfrm>
              <a:off x="2783086" y="2532000"/>
              <a:ext cx="1490582" cy="22228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Thrift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817AFF-D845-7444-93B5-2BE4198FEBDC}"/>
              </a:ext>
            </a:extLst>
          </p:cNvPr>
          <p:cNvGrpSpPr/>
          <p:nvPr/>
        </p:nvGrpSpPr>
        <p:grpSpPr>
          <a:xfrm>
            <a:off x="573489" y="3568646"/>
            <a:ext cx="3245113" cy="1214034"/>
            <a:chOff x="511730" y="3574959"/>
            <a:chExt cx="3245113" cy="1214034"/>
          </a:xfrm>
        </p:grpSpPr>
        <p:sp>
          <p:nvSpPr>
            <p:cNvPr id="13" name="Rectangle à coins arrondis 12"/>
            <p:cNvSpPr/>
            <p:nvPr/>
          </p:nvSpPr>
          <p:spPr>
            <a:xfrm>
              <a:off x="511730" y="3825304"/>
              <a:ext cx="3245113" cy="713345"/>
            </a:xfrm>
            <a:prstGeom prst="round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724566" y="3574960"/>
              <a:ext cx="955157" cy="1214033"/>
              <a:chOff x="2146570" y="2483795"/>
              <a:chExt cx="914400" cy="1162229"/>
            </a:xfrm>
            <a:solidFill>
              <a:schemeClr val="bg1"/>
            </a:solidFill>
          </p:grpSpPr>
          <p:sp>
            <p:nvSpPr>
              <p:cNvPr id="9" name="Organigramme : Disque magnétique 8"/>
              <p:cNvSpPr/>
              <p:nvPr/>
            </p:nvSpPr>
            <p:spPr>
              <a:xfrm>
                <a:off x="2146570" y="2483795"/>
                <a:ext cx="914400" cy="1162229"/>
              </a:xfrm>
              <a:prstGeom prst="flowChartMagneticDisk">
                <a:avLst/>
              </a:prstGeom>
              <a:grpFill/>
              <a:ln>
                <a:solidFill>
                  <a:srgbClr val="00618B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2109" y="2976862"/>
                <a:ext cx="743322" cy="384437"/>
              </a:xfrm>
              <a:prstGeom prst="rect">
                <a:avLst/>
              </a:prstGeom>
              <a:grpFill/>
            </p:spPr>
          </p:pic>
        </p:grpSp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09" r="39587"/>
            <a:stretch/>
          </p:blipFill>
          <p:spPr>
            <a:xfrm>
              <a:off x="1941074" y="4020472"/>
              <a:ext cx="391629" cy="323006"/>
            </a:xfrm>
            <a:prstGeom prst="rect">
              <a:avLst/>
            </a:prstGeom>
          </p:spPr>
        </p:pic>
        <p:grpSp>
          <p:nvGrpSpPr>
            <p:cNvPr id="15" name="Groupe 14"/>
            <p:cNvGrpSpPr/>
            <p:nvPr/>
          </p:nvGrpSpPr>
          <p:grpSpPr>
            <a:xfrm>
              <a:off x="2594056" y="3574959"/>
              <a:ext cx="955157" cy="1214033"/>
              <a:chOff x="2146570" y="2483795"/>
              <a:chExt cx="914400" cy="1162229"/>
            </a:xfrm>
            <a:solidFill>
              <a:schemeClr val="bg1"/>
            </a:solidFill>
          </p:grpSpPr>
          <p:sp>
            <p:nvSpPr>
              <p:cNvPr id="16" name="Organigramme : Disque magnétique 15"/>
              <p:cNvSpPr/>
              <p:nvPr/>
            </p:nvSpPr>
            <p:spPr>
              <a:xfrm>
                <a:off x="2146570" y="2483795"/>
                <a:ext cx="914400" cy="1162229"/>
              </a:xfrm>
              <a:prstGeom prst="flowChartMagneticDisk">
                <a:avLst/>
              </a:prstGeom>
              <a:grpFill/>
              <a:ln>
                <a:solidFill>
                  <a:srgbClr val="00618B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2109" y="2976862"/>
                <a:ext cx="743322" cy="384437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35690C0-3B37-CA42-ADBF-B1877B8551F9}"/>
              </a:ext>
            </a:extLst>
          </p:cNvPr>
          <p:cNvSpPr txBox="1"/>
          <p:nvPr/>
        </p:nvSpPr>
        <p:spPr>
          <a:xfrm>
            <a:off x="4461679" y="782221"/>
            <a:ext cx="3506681" cy="1421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b="1" dirty="0">
                <a:ea typeface="Helvetica" charset="0"/>
                <a:cs typeface="Helvetica" charset="0"/>
              </a:rPr>
              <a:t>Недостатки</a:t>
            </a:r>
            <a:endParaRPr lang="en-US" sz="2000" b="1" dirty="0">
              <a:ea typeface="Helvetica" charset="0"/>
              <a:cs typeface="Helvetica" charset="0"/>
            </a:endParaRPr>
          </a:p>
          <a:p>
            <a:pPr marL="180000" indent="-1800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>
                <a:ea typeface="Helvetica" charset="0"/>
                <a:cs typeface="Helvetica" charset="0"/>
              </a:rPr>
              <a:t>Galera — </a:t>
            </a:r>
            <a:r>
              <a:rPr lang="ru-RU" dirty="0">
                <a:ea typeface="Helvetica" charset="0"/>
                <a:cs typeface="Helvetica" charset="0"/>
              </a:rPr>
              <a:t>не верьте рекламе</a:t>
            </a:r>
            <a:r>
              <a:rPr lang="en-US" dirty="0">
                <a:ea typeface="Helvetica" charset="0"/>
                <a:cs typeface="Helvetica" charset="0"/>
              </a:rPr>
              <a:t> </a:t>
            </a:r>
            <a:endParaRPr lang="ru-RU" dirty="0">
              <a:ea typeface="Helvetica" charset="0"/>
              <a:cs typeface="Helvetica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15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sz="15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/>
              <a:buChar char="•"/>
            </a:pPr>
            <a:endParaRPr lang="en-US" sz="15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346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cup&#10;&#10;Description generated with very high confidence">
            <a:extLst>
              <a:ext uri="{FF2B5EF4-FFF2-40B4-BE49-F238E27FC236}">
                <a16:creationId xmlns:a16="http://schemas.microsoft.com/office/drawing/2014/main" id="{764EAA9A-A44C-44B8-8576-80D73A7CA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642" y="1161178"/>
            <a:ext cx="2588338" cy="2094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7DC309-26DF-4BBD-8896-C1ABE068EF7D}"/>
              </a:ext>
            </a:extLst>
          </p:cNvPr>
          <p:cNvSpPr txBox="1"/>
          <p:nvPr/>
        </p:nvSpPr>
        <p:spPr>
          <a:xfrm>
            <a:off x="1626416" y="1221582"/>
            <a:ext cx="138564" cy="438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400">
              <a:solidFill>
                <a:srgbClr val="60605B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3A78B-6810-4D59-8856-099DEF04D1F9}"/>
              </a:ext>
            </a:extLst>
          </p:cNvPr>
          <p:cNvSpPr txBox="1"/>
          <p:nvPr/>
        </p:nvSpPr>
        <p:spPr>
          <a:xfrm>
            <a:off x="507207" y="1178719"/>
            <a:ext cx="5790076" cy="29418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800"/>
              </a:spcAft>
            </a:pPr>
            <a:r>
              <a:rPr lang="ru-RU" b="1" dirty="0">
                <a:ea typeface="Helvetica" charset="0"/>
                <a:cs typeface="Helvetica" charset="0"/>
              </a:rPr>
              <a:t>Реклама </a:t>
            </a:r>
            <a:r>
              <a:rPr lang="en-US" b="1" dirty="0">
                <a:ea typeface="Helvetica" charset="0"/>
                <a:cs typeface="Helvetica" charset="0"/>
              </a:rPr>
              <a:t> Galera </a:t>
            </a:r>
            <a:r>
              <a:rPr lang="en-US" dirty="0">
                <a:ea typeface="Helvetica" charset="0"/>
                <a:cs typeface="Helvetica" charset="0"/>
              </a:rPr>
              <a:t>:</a:t>
            </a:r>
          </a:p>
          <a:p>
            <a:pPr marL="360000" lvl="1" indent="-180000">
              <a:buFont typeface="Arial"/>
              <a:buChar char="•"/>
            </a:pPr>
            <a:r>
              <a:rPr lang="en-US" sz="1600" dirty="0">
                <a:ea typeface="Helvetica" charset="0"/>
                <a:cs typeface="Helvetica" charset="0"/>
              </a:rPr>
              <a:t>Multi-master </a:t>
            </a:r>
            <a:r>
              <a:rPr lang="ru-RU" sz="1600" dirty="0">
                <a:ea typeface="Helvetica" charset="0"/>
                <a:cs typeface="Helvetica" charset="0"/>
              </a:rPr>
              <a:t>синхронные </a:t>
            </a:r>
            <a:r>
              <a:rPr lang="en-US" sz="1600" dirty="0">
                <a:ea typeface="Helvetica" charset="0"/>
                <a:cs typeface="Helvetica" charset="0"/>
              </a:rPr>
              <a:t> </a:t>
            </a:r>
            <a:r>
              <a:rPr lang="ru-RU" sz="1600" dirty="0">
                <a:ea typeface="Helvetica" charset="0"/>
                <a:cs typeface="Helvetica" charset="0"/>
              </a:rPr>
              <a:t>репликации</a:t>
            </a:r>
            <a:endParaRPr lang="en-US" sz="1600" dirty="0">
              <a:ea typeface="Helvetica" charset="0"/>
              <a:cs typeface="Helvetica" charset="0"/>
            </a:endParaRPr>
          </a:p>
          <a:p>
            <a:pPr marL="360000" lvl="1" indent="-180000">
              <a:buFont typeface="Arial"/>
              <a:buChar char="•"/>
            </a:pPr>
            <a:r>
              <a:rPr lang="ru-RU" sz="1600" dirty="0">
                <a:ea typeface="Helvetica" charset="0"/>
                <a:cs typeface="Helvetica" charset="0"/>
              </a:rPr>
              <a:t>Передача</a:t>
            </a:r>
            <a:r>
              <a:rPr lang="en-US" sz="1600" dirty="0">
                <a:ea typeface="Helvetica" charset="0"/>
                <a:cs typeface="Helvetica" charset="0"/>
              </a:rPr>
              <a:t> 'transaction sets’ </a:t>
            </a:r>
            <a:r>
              <a:rPr lang="ru-RU" sz="1600" dirty="0">
                <a:ea typeface="Helvetica" charset="0"/>
                <a:cs typeface="Helvetica" charset="0"/>
              </a:rPr>
              <a:t>всем нодам</a:t>
            </a:r>
            <a:endParaRPr lang="en-US" sz="1600" dirty="0">
              <a:ea typeface="Helvetica" charset="0"/>
              <a:cs typeface="Helvetica" charset="0"/>
            </a:endParaRPr>
          </a:p>
          <a:p>
            <a:pPr>
              <a:spcBef>
                <a:spcPts val="1000"/>
              </a:spcBef>
              <a:spcAft>
                <a:spcPts val="800"/>
              </a:spcAft>
            </a:pPr>
            <a:r>
              <a:rPr lang="ru-RU" b="1" dirty="0">
                <a:ea typeface="Helvetica" charset="0"/>
                <a:cs typeface="Helvetica" charset="0"/>
              </a:rPr>
              <a:t>На практике</a:t>
            </a:r>
            <a:r>
              <a:rPr lang="en-US" b="1" dirty="0">
                <a:ea typeface="Helvetica" charset="0"/>
                <a:cs typeface="Helvetica" charset="0"/>
              </a:rPr>
              <a:t>:</a:t>
            </a:r>
            <a:endParaRPr lang="en-US" dirty="0">
              <a:ea typeface="Helvetica" charset="0"/>
              <a:cs typeface="Helvetica" charset="0"/>
            </a:endParaRPr>
          </a:p>
          <a:p>
            <a:pPr marL="360000" lvl="1" indent="-180000">
              <a:buFont typeface="Arial"/>
              <a:buChar char="•"/>
            </a:pPr>
            <a:r>
              <a:rPr lang="ru-RU" sz="1600" dirty="0">
                <a:ea typeface="Helvetica" charset="0"/>
                <a:cs typeface="Helvetica" charset="0"/>
              </a:rPr>
              <a:t>Запись только на один мастер</a:t>
            </a:r>
            <a:r>
              <a:rPr lang="en-US" sz="1600" dirty="0">
                <a:ea typeface="Helvetica" charset="0"/>
                <a:cs typeface="Helvetica" charset="0"/>
              </a:rPr>
              <a:t>, </a:t>
            </a:r>
            <a:r>
              <a:rPr lang="ru-RU" sz="1600" dirty="0">
                <a:ea typeface="Helvetica" charset="0"/>
                <a:cs typeface="Helvetica" charset="0"/>
              </a:rPr>
              <a:t>иначе риск </a:t>
            </a:r>
            <a:r>
              <a:rPr lang="en-US" sz="1600" dirty="0">
                <a:ea typeface="Helvetica" charset="0"/>
                <a:cs typeface="Helvetica" charset="0"/>
              </a:rPr>
              <a:t>deadlock’</a:t>
            </a:r>
            <a:r>
              <a:rPr lang="ru-RU" sz="1600" dirty="0">
                <a:ea typeface="Helvetica" charset="0"/>
                <a:cs typeface="Helvetica" charset="0"/>
              </a:rPr>
              <a:t>ов</a:t>
            </a:r>
          </a:p>
          <a:p>
            <a:pPr marL="360000" lvl="1" indent="-180000">
              <a:buFont typeface="Arial"/>
              <a:buChar char="•"/>
            </a:pPr>
            <a:r>
              <a:rPr lang="ru-RU" sz="1600" dirty="0">
                <a:ea typeface="Helvetica" charset="0"/>
                <a:cs typeface="Helvetica" charset="0"/>
              </a:rPr>
              <a:t>Чтение тоже не всегда синхронное</a:t>
            </a:r>
            <a:endParaRPr lang="en-US" sz="1600" dirty="0">
              <a:ea typeface="Helvetica" charset="0"/>
              <a:cs typeface="Helvetica" charset="0"/>
            </a:endParaRPr>
          </a:p>
          <a:p>
            <a:pPr>
              <a:spcBef>
                <a:spcPts val="1000"/>
              </a:spcBef>
              <a:spcAft>
                <a:spcPts val="800"/>
              </a:spcAft>
            </a:pPr>
            <a:r>
              <a:rPr lang="ru-RU" b="1" dirty="0">
                <a:ea typeface="Helvetica" charset="0"/>
                <a:cs typeface="Helvetica" charset="0"/>
              </a:rPr>
              <a:t>В</a:t>
            </a:r>
            <a:r>
              <a:rPr lang="en-US" b="1" dirty="0">
                <a:ea typeface="Helvetica" charset="0"/>
                <a:cs typeface="Helvetica" charset="0"/>
              </a:rPr>
              <a:t> Criteo</a:t>
            </a:r>
          </a:p>
          <a:p>
            <a:pPr marL="360000" lvl="1" indent="-180000">
              <a:buFont typeface="Arial"/>
              <a:buChar char="•"/>
            </a:pPr>
            <a:r>
              <a:rPr lang="ru-RU" sz="1600" dirty="0">
                <a:ea typeface="Helvetica" charset="0"/>
                <a:cs typeface="Helvetica" charset="0"/>
              </a:rPr>
              <a:t>Три</a:t>
            </a:r>
            <a:r>
              <a:rPr lang="en-US" sz="1600" dirty="0">
                <a:ea typeface="Helvetica" charset="0"/>
                <a:cs typeface="Helvetica" charset="0"/>
              </a:rPr>
              <a:t> </a:t>
            </a:r>
            <a:r>
              <a:rPr lang="ru-RU" sz="1600" dirty="0">
                <a:ea typeface="Helvetica" charset="0"/>
                <a:cs typeface="Helvetica" charset="0"/>
              </a:rPr>
              <a:t>сервера </a:t>
            </a:r>
            <a:r>
              <a:rPr lang="en-US" sz="1600" dirty="0">
                <a:ea typeface="Helvetica" charset="0"/>
                <a:cs typeface="Helvetica" charset="0"/>
              </a:rPr>
              <a:t>MySQL</a:t>
            </a:r>
          </a:p>
          <a:p>
            <a:pPr marL="360000" lvl="1" indent="-180000">
              <a:buFont typeface="Arial"/>
              <a:buChar char="•"/>
            </a:pPr>
            <a:r>
              <a:rPr lang="en-US" sz="1600" dirty="0">
                <a:ea typeface="Helvetica" charset="0"/>
                <a:cs typeface="Helvetica" charset="0"/>
              </a:rPr>
              <a:t>JDBC fallback </a:t>
            </a:r>
            <a:r>
              <a:rPr lang="ru-RU" sz="1600" dirty="0">
                <a:ea typeface="Helvetica" charset="0"/>
                <a:cs typeface="Helvetica" charset="0"/>
              </a:rPr>
              <a:t>вместо</a:t>
            </a:r>
            <a:r>
              <a:rPr lang="en-US" sz="1600" dirty="0">
                <a:ea typeface="Helvetica" charset="0"/>
                <a:cs typeface="Helvetica" charset="0"/>
              </a:rPr>
              <a:t> DNS Round Robin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04A4218-EBBC-FA42-B99F-D01D6BFD03E8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Metastore </a:t>
            </a:r>
            <a:r>
              <a:rPr lang="ru-RU" dirty="0"/>
              <a:t>и </a:t>
            </a:r>
            <a:r>
              <a:rPr lang="en-US" dirty="0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160368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>
            <a:extLst>
              <a:ext uri="{FF2B5EF4-FFF2-40B4-BE49-F238E27FC236}">
                <a16:creationId xmlns:a16="http://schemas.microsoft.com/office/drawing/2014/main" id="{E3EBE171-967A-5443-8CCA-6A91EC67F2D5}"/>
              </a:ext>
            </a:extLst>
          </p:cNvPr>
          <p:cNvSpPr txBox="1">
            <a:spLocks/>
          </p:cNvSpPr>
          <p:nvPr/>
        </p:nvSpPr>
        <p:spPr>
          <a:xfrm>
            <a:off x="3529314" y="108236"/>
            <a:ext cx="5342905" cy="1182782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CLI </a:t>
            </a:r>
            <a:r>
              <a:rPr lang="ru-RU" sz="2800" dirty="0"/>
              <a:t>на железе</a:t>
            </a:r>
            <a:endParaRPr lang="en-US" sz="2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9663548-77F1-9D40-80C6-6877663CB17F}"/>
              </a:ext>
            </a:extLst>
          </p:cNvPr>
          <p:cNvGrpSpPr/>
          <p:nvPr/>
        </p:nvGrpSpPr>
        <p:grpSpPr>
          <a:xfrm>
            <a:off x="240024" y="2149167"/>
            <a:ext cx="1671095" cy="2673016"/>
            <a:chOff x="2674855" y="2239701"/>
            <a:chExt cx="1671095" cy="2673016"/>
          </a:xfrm>
        </p:grpSpPr>
        <p:sp>
          <p:nvSpPr>
            <p:cNvPr id="35" name="Rectangle 34"/>
            <p:cNvSpPr/>
            <p:nvPr/>
          </p:nvSpPr>
          <p:spPr>
            <a:xfrm>
              <a:off x="2674855" y="2239701"/>
              <a:ext cx="1671095" cy="267301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0.metastore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01AE3A-524F-594F-AE86-6C8840222288}"/>
                </a:ext>
              </a:extLst>
            </p:cNvPr>
            <p:cNvGrpSpPr/>
            <p:nvPr/>
          </p:nvGrpSpPr>
          <p:grpSpPr>
            <a:xfrm>
              <a:off x="2747135" y="2822782"/>
              <a:ext cx="1526533" cy="685800"/>
              <a:chOff x="2747135" y="2822782"/>
              <a:chExt cx="1526533" cy="685800"/>
            </a:xfrm>
          </p:grpSpPr>
          <p:sp>
            <p:nvSpPr>
              <p:cNvPr id="19" name="Rectangle à coins arrondis 18"/>
              <p:cNvSpPr/>
              <p:nvPr/>
            </p:nvSpPr>
            <p:spPr>
              <a:xfrm>
                <a:off x="2747135" y="2822782"/>
                <a:ext cx="1526533" cy="6858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fr-FR" sz="9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  <a:p>
                <a:pPr algn="ctr"/>
                <a:r>
                  <a:rPr lang="fr-FR" sz="1400" b="1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       Metastore</a:t>
                </a:r>
              </a:p>
              <a:p>
                <a:pPr algn="r"/>
                <a:endParaRPr lang="fr-FR" sz="14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3086" y="2900738"/>
                <a:ext cx="558809" cy="503125"/>
              </a:xfrm>
              <a:prstGeom prst="rect">
                <a:avLst/>
              </a:prstGeom>
            </p:spPr>
          </p:pic>
        </p:grpSp>
        <p:sp>
          <p:nvSpPr>
            <p:cNvPr id="21" name="Rectangle à coins arrondis 20"/>
            <p:cNvSpPr/>
            <p:nvPr/>
          </p:nvSpPr>
          <p:spPr>
            <a:xfrm>
              <a:off x="2783086" y="2532000"/>
              <a:ext cx="1490582" cy="22228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Thrift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B868F34-B487-B54E-A11A-9FDB1F8232C3}"/>
              </a:ext>
            </a:extLst>
          </p:cNvPr>
          <p:cNvGrpSpPr/>
          <p:nvPr/>
        </p:nvGrpSpPr>
        <p:grpSpPr>
          <a:xfrm>
            <a:off x="1113166" y="517369"/>
            <a:ext cx="2145320" cy="1119606"/>
            <a:chOff x="1113166" y="517369"/>
            <a:chExt cx="2145320" cy="1119606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D7D7E61-50E5-8C49-B712-A3B93B71C3C4}"/>
                </a:ext>
              </a:extLst>
            </p:cNvPr>
            <p:cNvSpPr/>
            <p:nvPr/>
          </p:nvSpPr>
          <p:spPr>
            <a:xfrm>
              <a:off x="1215554" y="517369"/>
              <a:ext cx="2042932" cy="1051076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fr-FR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113166" y="585899"/>
              <a:ext cx="2042932" cy="1051076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Bare metal</a:t>
              </a:r>
              <a:r>
                <a:rPr lang="ru-RU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сервер</a:t>
              </a:r>
              <a:endParaRPr lang="fr-FR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33" name="Groupe 32"/>
            <p:cNvGrpSpPr/>
            <p:nvPr/>
          </p:nvGrpSpPr>
          <p:grpSpPr>
            <a:xfrm>
              <a:off x="1446010" y="876500"/>
              <a:ext cx="1377243" cy="685800"/>
              <a:chOff x="4300209" y="1289380"/>
              <a:chExt cx="1836324" cy="914400"/>
            </a:xfrm>
          </p:grpSpPr>
          <p:sp>
            <p:nvSpPr>
              <p:cNvPr id="31" name="Rectangle à coins arrondis 30"/>
              <p:cNvSpPr/>
              <p:nvPr/>
            </p:nvSpPr>
            <p:spPr>
              <a:xfrm>
                <a:off x="4300209" y="1289380"/>
                <a:ext cx="1836324" cy="914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b="1" dirty="0">
                    <a:solidFill>
                      <a:schemeClr val="tx1"/>
                    </a:solidFill>
                    <a:latin typeface="+mj-lt"/>
                  </a:rPr>
                  <a:t>   CLI</a:t>
                </a:r>
              </a:p>
            </p:txBody>
          </p:sp>
          <p:pic>
            <p:nvPicPr>
              <p:cNvPr id="32" name="Image 3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98594" y="1411163"/>
                <a:ext cx="745079" cy="670833"/>
              </a:xfrm>
              <a:prstGeom prst="rect">
                <a:avLst/>
              </a:prstGeom>
              <a:ln>
                <a:noFill/>
              </a:ln>
            </p:spPr>
          </p:pic>
        </p:grpSp>
      </p:grpSp>
      <p:cxnSp>
        <p:nvCxnSpPr>
          <p:cNvPr id="38" name="Connecteur droit avec flèche 37"/>
          <p:cNvCxnSpPr>
            <a:cxnSpLocks/>
            <a:stCxn id="34" idx="2"/>
          </p:cNvCxnSpPr>
          <p:nvPr/>
        </p:nvCxnSpPr>
        <p:spPr>
          <a:xfrm flipH="1">
            <a:off x="1195185" y="1636975"/>
            <a:ext cx="939447" cy="4615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/>
          <p:cNvCxnSpPr>
            <a:cxnSpLocks/>
            <a:stCxn id="34" idx="2"/>
          </p:cNvCxnSpPr>
          <p:nvPr/>
        </p:nvCxnSpPr>
        <p:spPr>
          <a:xfrm>
            <a:off x="2134632" y="1636975"/>
            <a:ext cx="1058370" cy="512191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 rot="20079313">
            <a:off x="1233503" y="168296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charset="0"/>
                <a:ea typeface="Helvetica" charset="0"/>
                <a:cs typeface="Helvetica" charset="0"/>
              </a:rPr>
              <a:t>Main</a:t>
            </a:r>
            <a:endParaRPr lang="fr-FR" sz="1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3" name="ZoneTexte 42"/>
          <p:cNvSpPr txBox="1"/>
          <p:nvPr/>
        </p:nvSpPr>
        <p:spPr>
          <a:xfrm rot="1539913">
            <a:off x="2406490" y="1724845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>
                <a:latin typeface="Helvetica" charset="0"/>
                <a:ea typeface="Helvetica" charset="0"/>
                <a:cs typeface="Helvetica" charset="0"/>
              </a:rPr>
              <a:t>Fallback</a:t>
            </a:r>
            <a:endParaRPr lang="fr-FR" sz="1400" dirty="0"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14FA953-F940-0B46-91C2-CB48D572BECC}"/>
              </a:ext>
            </a:extLst>
          </p:cNvPr>
          <p:cNvGrpSpPr/>
          <p:nvPr/>
        </p:nvGrpSpPr>
        <p:grpSpPr>
          <a:xfrm>
            <a:off x="2492828" y="2149167"/>
            <a:ext cx="1671095" cy="2673016"/>
            <a:chOff x="2674855" y="2195155"/>
            <a:chExt cx="1671095" cy="267301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4C35276-9BD4-2741-8AC3-B118E682EF55}"/>
                </a:ext>
              </a:extLst>
            </p:cNvPr>
            <p:cNvSpPr/>
            <p:nvPr/>
          </p:nvSpPr>
          <p:spPr>
            <a:xfrm>
              <a:off x="2674855" y="2195155"/>
              <a:ext cx="1671095" cy="2673016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1.metastore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4538144-8B27-3144-977D-E6BD53E73915}"/>
                </a:ext>
              </a:extLst>
            </p:cNvPr>
            <p:cNvGrpSpPr/>
            <p:nvPr/>
          </p:nvGrpSpPr>
          <p:grpSpPr>
            <a:xfrm>
              <a:off x="2747135" y="2822782"/>
              <a:ext cx="1526533" cy="685800"/>
              <a:chOff x="2747135" y="2822782"/>
              <a:chExt cx="1526533" cy="685800"/>
            </a:xfrm>
          </p:grpSpPr>
          <p:sp>
            <p:nvSpPr>
              <p:cNvPr id="52" name="Rectangle à coins arrondis 18">
                <a:extLst>
                  <a:ext uri="{FF2B5EF4-FFF2-40B4-BE49-F238E27FC236}">
                    <a16:creationId xmlns:a16="http://schemas.microsoft.com/office/drawing/2014/main" id="{CC8973D0-8BDB-3643-83E6-180C8F345A05}"/>
                  </a:ext>
                </a:extLst>
              </p:cNvPr>
              <p:cNvSpPr/>
              <p:nvPr/>
            </p:nvSpPr>
            <p:spPr>
              <a:xfrm>
                <a:off x="2747135" y="2822782"/>
                <a:ext cx="1526533" cy="6858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fr-FR" sz="9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  <a:p>
                <a:pPr algn="ctr"/>
                <a:r>
                  <a:rPr lang="fr-FR" sz="1400" b="1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       Metastore</a:t>
                </a:r>
              </a:p>
              <a:p>
                <a:pPr algn="r"/>
                <a:endParaRPr lang="fr-FR" sz="14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pic>
            <p:nvPicPr>
              <p:cNvPr id="53" name="Image 19">
                <a:extLst>
                  <a:ext uri="{FF2B5EF4-FFF2-40B4-BE49-F238E27FC236}">
                    <a16:creationId xmlns:a16="http://schemas.microsoft.com/office/drawing/2014/main" id="{49377D8D-8752-6B4C-814D-A36A03158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83086" y="2900738"/>
                <a:ext cx="558809" cy="503125"/>
              </a:xfrm>
              <a:prstGeom prst="rect">
                <a:avLst/>
              </a:prstGeom>
            </p:spPr>
          </p:pic>
        </p:grpSp>
        <p:sp>
          <p:nvSpPr>
            <p:cNvPr id="51" name="Rectangle à coins arrondis 20">
              <a:extLst>
                <a:ext uri="{FF2B5EF4-FFF2-40B4-BE49-F238E27FC236}">
                  <a16:creationId xmlns:a16="http://schemas.microsoft.com/office/drawing/2014/main" id="{1C44A100-4A44-324B-9B32-469E3853AADC}"/>
                </a:ext>
              </a:extLst>
            </p:cNvPr>
            <p:cNvSpPr/>
            <p:nvPr/>
          </p:nvSpPr>
          <p:spPr>
            <a:xfrm>
              <a:off x="2783086" y="2532000"/>
              <a:ext cx="1490582" cy="222286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Thrift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817AFF-D845-7444-93B5-2BE4198FEBDC}"/>
              </a:ext>
            </a:extLst>
          </p:cNvPr>
          <p:cNvGrpSpPr/>
          <p:nvPr/>
        </p:nvGrpSpPr>
        <p:grpSpPr>
          <a:xfrm>
            <a:off x="573489" y="3568646"/>
            <a:ext cx="3245113" cy="1214034"/>
            <a:chOff x="511730" y="3574959"/>
            <a:chExt cx="3245113" cy="1214034"/>
          </a:xfrm>
        </p:grpSpPr>
        <p:sp>
          <p:nvSpPr>
            <p:cNvPr id="13" name="Rectangle à coins arrondis 12"/>
            <p:cNvSpPr/>
            <p:nvPr/>
          </p:nvSpPr>
          <p:spPr>
            <a:xfrm>
              <a:off x="511730" y="3825304"/>
              <a:ext cx="3245113" cy="713345"/>
            </a:xfrm>
            <a:prstGeom prst="round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grpSp>
          <p:nvGrpSpPr>
            <p:cNvPr id="12" name="Groupe 11"/>
            <p:cNvGrpSpPr/>
            <p:nvPr/>
          </p:nvGrpSpPr>
          <p:grpSpPr>
            <a:xfrm>
              <a:off x="724566" y="3574960"/>
              <a:ext cx="955157" cy="1214033"/>
              <a:chOff x="2146570" y="2483795"/>
              <a:chExt cx="914400" cy="1162229"/>
            </a:xfrm>
            <a:solidFill>
              <a:schemeClr val="bg1"/>
            </a:solidFill>
          </p:grpSpPr>
          <p:sp>
            <p:nvSpPr>
              <p:cNvPr id="9" name="Organigramme : Disque magnétique 8"/>
              <p:cNvSpPr/>
              <p:nvPr/>
            </p:nvSpPr>
            <p:spPr>
              <a:xfrm>
                <a:off x="2146570" y="2483795"/>
                <a:ext cx="914400" cy="1162229"/>
              </a:xfrm>
              <a:prstGeom prst="flowChartMagneticDisk">
                <a:avLst/>
              </a:prstGeom>
              <a:grpFill/>
              <a:ln>
                <a:solidFill>
                  <a:srgbClr val="00618B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2109" y="2976862"/>
                <a:ext cx="743322" cy="384437"/>
              </a:xfrm>
              <a:prstGeom prst="rect">
                <a:avLst/>
              </a:prstGeom>
              <a:grpFill/>
            </p:spPr>
          </p:pic>
        </p:grpSp>
        <p:pic>
          <p:nvPicPr>
            <p:cNvPr id="14" name="Image 13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09" r="39587"/>
            <a:stretch/>
          </p:blipFill>
          <p:spPr>
            <a:xfrm>
              <a:off x="1941074" y="4020472"/>
              <a:ext cx="391629" cy="323006"/>
            </a:xfrm>
            <a:prstGeom prst="rect">
              <a:avLst/>
            </a:prstGeom>
          </p:spPr>
        </p:pic>
        <p:grpSp>
          <p:nvGrpSpPr>
            <p:cNvPr id="15" name="Groupe 14"/>
            <p:cNvGrpSpPr/>
            <p:nvPr/>
          </p:nvGrpSpPr>
          <p:grpSpPr>
            <a:xfrm>
              <a:off x="2594056" y="3574959"/>
              <a:ext cx="955157" cy="1214033"/>
              <a:chOff x="2146570" y="2483795"/>
              <a:chExt cx="914400" cy="1162229"/>
            </a:xfrm>
            <a:solidFill>
              <a:schemeClr val="bg1"/>
            </a:solidFill>
          </p:grpSpPr>
          <p:sp>
            <p:nvSpPr>
              <p:cNvPr id="16" name="Organigramme : Disque magnétique 15"/>
              <p:cNvSpPr/>
              <p:nvPr/>
            </p:nvSpPr>
            <p:spPr>
              <a:xfrm>
                <a:off x="2146570" y="2483795"/>
                <a:ext cx="914400" cy="1162229"/>
              </a:xfrm>
              <a:prstGeom prst="flowChartMagneticDisk">
                <a:avLst/>
              </a:prstGeom>
              <a:grpFill/>
              <a:ln>
                <a:solidFill>
                  <a:srgbClr val="00618B"/>
                </a:solidFill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pic>
            <p:nvPicPr>
              <p:cNvPr id="17" name="Image 1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2109" y="2976862"/>
                <a:ext cx="743322" cy="384437"/>
              </a:xfrm>
              <a:prstGeom prst="rect">
                <a:avLst/>
              </a:prstGeom>
              <a:grpFill/>
            </p:spPr>
          </p:pic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35690C0-3B37-CA42-ADBF-B1877B8551F9}"/>
              </a:ext>
            </a:extLst>
          </p:cNvPr>
          <p:cNvSpPr txBox="1"/>
          <p:nvPr/>
        </p:nvSpPr>
        <p:spPr>
          <a:xfrm>
            <a:off x="4461679" y="782221"/>
            <a:ext cx="4370017" cy="38197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b="1" dirty="0">
                <a:ea typeface="Helvetica" charset="0"/>
                <a:cs typeface="Helvetica" charset="0"/>
              </a:rPr>
              <a:t>Недостатки</a:t>
            </a:r>
          </a:p>
          <a:p>
            <a:endParaRPr lang="en-US" sz="1500" b="1" dirty="0">
              <a:ea typeface="Helvetica" charset="0"/>
              <a:cs typeface="Helvetica" charset="0"/>
            </a:endParaRPr>
          </a:p>
          <a:p>
            <a:pPr marL="180000" indent="-1800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dirty="0">
                <a:ea typeface="Helvetica" charset="0"/>
                <a:cs typeface="Helvetica" charset="0"/>
              </a:rPr>
              <a:t>Galera – </a:t>
            </a:r>
            <a:r>
              <a:rPr lang="ru-RU" dirty="0">
                <a:ea typeface="Helvetica" charset="0"/>
                <a:cs typeface="Helvetica" charset="0"/>
              </a:rPr>
              <a:t>не верьте рекламе</a:t>
            </a:r>
            <a:r>
              <a:rPr lang="en-US" dirty="0">
                <a:ea typeface="Helvetica" charset="0"/>
                <a:cs typeface="Helvetica" charset="0"/>
              </a:rPr>
              <a:t> </a:t>
            </a:r>
            <a:endParaRPr lang="ru-RU" dirty="0">
              <a:ea typeface="Helvetica" charset="0"/>
              <a:cs typeface="Helvetica" charset="0"/>
            </a:endParaRPr>
          </a:p>
          <a:p>
            <a:pPr marL="180000" indent="-1800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dirty="0">
                <a:ea typeface="Helvetica" charset="0"/>
                <a:cs typeface="Helvetica" charset="0"/>
              </a:rPr>
              <a:t>Приложения должны размещаться на том же сервере, что и </a:t>
            </a:r>
            <a:r>
              <a:rPr lang="en-US" dirty="0">
                <a:ea typeface="Helvetica" charset="0"/>
                <a:cs typeface="Helvetica" charset="0"/>
              </a:rPr>
              <a:t>CLI</a:t>
            </a:r>
            <a:endParaRPr lang="ru-RU" dirty="0">
              <a:ea typeface="Helvetica" charset="0"/>
              <a:cs typeface="Helvetica" charset="0"/>
            </a:endParaRPr>
          </a:p>
          <a:p>
            <a:pPr marL="180000" indent="-1800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dirty="0">
                <a:ea typeface="Helvetica" charset="0"/>
                <a:cs typeface="Helvetica" charset="0"/>
              </a:rPr>
              <a:t>Сложно поддерживать </a:t>
            </a:r>
            <a:r>
              <a:rPr lang="en-US" dirty="0">
                <a:ea typeface="Helvetica" charset="0"/>
                <a:cs typeface="Helvetica" charset="0"/>
              </a:rPr>
              <a:t>Chef</a:t>
            </a:r>
            <a:r>
              <a:rPr lang="ru-RU" dirty="0">
                <a:ea typeface="Helvetica" charset="0"/>
                <a:cs typeface="Helvetica" charset="0"/>
              </a:rPr>
              <a:t>-рецепты</a:t>
            </a:r>
            <a:r>
              <a:rPr lang="en-US" dirty="0">
                <a:ea typeface="Helvetica" charset="0"/>
                <a:cs typeface="Helvetica" charset="0"/>
              </a:rPr>
              <a:t>.</a:t>
            </a:r>
          </a:p>
          <a:p>
            <a:pPr marL="180000" indent="-1800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dirty="0">
                <a:ea typeface="Helvetica" charset="0"/>
                <a:cs typeface="Helvetica" charset="0"/>
              </a:rPr>
              <a:t>Долгий цикл для запуска нового релиза</a:t>
            </a:r>
            <a:r>
              <a:rPr lang="en-US" dirty="0">
                <a:ea typeface="Helvetica" charset="0"/>
                <a:cs typeface="Helvetica" charset="0"/>
              </a:rPr>
              <a:t> – 2 </a:t>
            </a:r>
            <a:r>
              <a:rPr lang="ru-RU" dirty="0">
                <a:ea typeface="Helvetica" charset="0"/>
                <a:cs typeface="Helvetica" charset="0"/>
              </a:rPr>
              <a:t>недели</a:t>
            </a:r>
          </a:p>
          <a:p>
            <a:pPr marL="180000" indent="-1800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dirty="0">
                <a:ea typeface="Helvetica" charset="0"/>
                <a:cs typeface="Helvetica" charset="0"/>
              </a:rPr>
              <a:t>Сложно мониторить</a:t>
            </a:r>
            <a:endParaRPr lang="ru-RU" dirty="0">
              <a:latin typeface="Helvetica" charset="0"/>
              <a:ea typeface="Helvetica" charset="0"/>
              <a:cs typeface="Helvetica" charset="0"/>
            </a:endParaRPr>
          </a:p>
          <a:p>
            <a:pPr marL="180000" indent="-1800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dirty="0">
                <a:ea typeface="Helvetica" charset="0"/>
                <a:cs typeface="Helvetica" charset="0"/>
              </a:rPr>
              <a:t>Сложно масштабировать</a:t>
            </a:r>
            <a:endParaRPr lang="en-US" dirty="0">
              <a:ea typeface="Helvetica" charset="0"/>
              <a:cs typeface="Helvetica" charset="0"/>
            </a:endParaRPr>
          </a:p>
          <a:p>
            <a:pPr marL="180000" indent="-180000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ru-RU" dirty="0">
                <a:ea typeface="Helvetica" charset="0"/>
                <a:cs typeface="Helvetica" charset="0"/>
              </a:rPr>
              <a:t>Проблемы с тестированием новых версий </a:t>
            </a:r>
            <a:r>
              <a:rPr lang="en-US" dirty="0">
                <a:ea typeface="Helvetica" charset="0"/>
                <a:cs typeface="Helvetica" charset="0"/>
              </a:rPr>
              <a:t>Hive</a:t>
            </a:r>
            <a:endParaRPr lang="en-US" sz="15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43EEB07-FC40-4040-8F1A-68CC71B9E3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49" y="716990"/>
            <a:ext cx="737284" cy="78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5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A6EE-266A-1F4D-B5B1-E709AF2E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F5CED-EBC2-1D41-8AC4-16B63DF861EC}"/>
              </a:ext>
            </a:extLst>
          </p:cNvPr>
          <p:cNvSpPr txBox="1"/>
          <p:nvPr/>
        </p:nvSpPr>
        <p:spPr>
          <a:xfrm>
            <a:off x="457200" y="814039"/>
            <a:ext cx="79285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Зачем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Hive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Hive CLI: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первые шаги и грабли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dirty="0"/>
              <a:t>Hive </a:t>
            </a:r>
            <a:r>
              <a:rPr lang="ru-RU" dirty="0"/>
              <a:t>на</a:t>
            </a:r>
            <a:r>
              <a:rPr lang="en-US" dirty="0"/>
              <a:t> Mesos</a:t>
            </a:r>
            <a:endParaRPr lang="ru-RU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Consul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Хуки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Новые клиенты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Мониторинг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Тестирование новых версий</a:t>
            </a:r>
          </a:p>
          <a:p>
            <a:pPr marL="342900" indent="-342900">
              <a:buFont typeface="+mj-lt"/>
              <a:buAutoNum type="roman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89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0C0D3-B610-0742-B088-6CA3A3474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Новое направление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583187-7C9D-0D43-88A1-6D0C55F06B70}"/>
              </a:ext>
            </a:extLst>
          </p:cNvPr>
          <p:cNvSpPr txBox="1"/>
          <p:nvPr/>
        </p:nvSpPr>
        <p:spPr>
          <a:xfrm>
            <a:off x="491850" y="761937"/>
            <a:ext cx="4803633" cy="22196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 dirty="0">
                <a:latin typeface="Helvetica" charset="0"/>
                <a:ea typeface="Helvetica" charset="0"/>
                <a:cs typeface="Helvetica" charset="0"/>
              </a:rPr>
              <a:t>Mesos/Marathon</a:t>
            </a:r>
          </a:p>
          <a:p>
            <a:pPr marL="685800" lvl="1" indent="-3429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</a:pPr>
            <a:r>
              <a:rPr lang="ru-RU" sz="1500" dirty="0">
                <a:latin typeface="Helvetica" charset="0"/>
              </a:rPr>
              <a:t>Простое конфигурирование</a:t>
            </a:r>
            <a:endParaRPr lang="en-US" sz="1500" dirty="0"/>
          </a:p>
          <a:p>
            <a:pPr marL="685800" lvl="1" indent="-342900">
              <a:lnSpc>
                <a:spcPct val="90000"/>
              </a:lnSpc>
              <a:spcBef>
                <a:spcPts val="500"/>
              </a:spcBef>
              <a:buFont typeface="Wingdings"/>
              <a:buChar char="§"/>
            </a:pPr>
            <a:r>
              <a:rPr lang="ru-RU" sz="1500" dirty="0">
                <a:latin typeface="Helvetica" charset="0"/>
                <a:ea typeface="Helvetica" charset="0"/>
                <a:cs typeface="Helvetica" charset="0"/>
              </a:rPr>
              <a:t>Можно управлять количеством</a:t>
            </a:r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 CPU, </a:t>
            </a:r>
            <a:r>
              <a:rPr lang="ru-RU" sz="1500" dirty="0">
                <a:latin typeface="Helvetica" charset="0"/>
                <a:ea typeface="Helvetica" charset="0"/>
                <a:cs typeface="Helvetica" charset="0"/>
              </a:rPr>
              <a:t>памятью</a:t>
            </a:r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ru-RU" sz="1500" dirty="0">
                <a:latin typeface="Helvetica" charset="0"/>
                <a:ea typeface="Helvetica" charset="0"/>
                <a:cs typeface="Helvetica" charset="0"/>
              </a:rPr>
              <a:t>количеством экземпляров приложения</a:t>
            </a:r>
            <a:endParaRPr lang="en-US" sz="1500" dirty="0">
              <a:latin typeface="Helvetica" charset="0"/>
              <a:ea typeface="Helvetica" charset="0"/>
              <a:cs typeface="Helvetica" charset="0"/>
            </a:endParaRPr>
          </a:p>
          <a:p>
            <a:pPr marL="685800" lvl="1" indent="-3429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</a:pPr>
            <a:r>
              <a:rPr lang="ru-RU" sz="1500" dirty="0">
                <a:latin typeface="Helvetica" charset="0"/>
                <a:ea typeface="Helvetica" charset="0"/>
                <a:cs typeface="Helvetica" charset="0"/>
              </a:rPr>
              <a:t>Можно одновременно иметь несколько</a:t>
            </a:r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ru-RU" sz="1500" dirty="0">
                <a:latin typeface="Helvetica" charset="0"/>
                <a:ea typeface="Helvetica" charset="0"/>
                <a:cs typeface="Helvetica" charset="0"/>
              </a:rPr>
              <a:t>разных</a:t>
            </a:r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 Hive </a:t>
            </a:r>
            <a:r>
              <a:rPr lang="ru-RU" sz="1500" dirty="0">
                <a:latin typeface="Helvetica" charset="0"/>
                <a:ea typeface="Helvetica" charset="0"/>
                <a:cs typeface="Helvetica" charset="0"/>
              </a:rPr>
              <a:t>версий</a:t>
            </a:r>
            <a:endParaRPr lang="en-US" sz="1500" dirty="0">
              <a:latin typeface="Helvetica" charset="0"/>
              <a:ea typeface="Helvetica" charset="0"/>
              <a:cs typeface="Helvetica" charset="0"/>
            </a:endParaRPr>
          </a:p>
          <a:p>
            <a:pPr marL="685800" lvl="1" indent="-342900">
              <a:lnSpc>
                <a:spcPct val="90000"/>
              </a:lnSpc>
              <a:spcBef>
                <a:spcPts val="500"/>
              </a:spcBef>
              <a:buFont typeface="Wingdings" charset="2"/>
              <a:buChar char="§"/>
            </a:pPr>
            <a:r>
              <a:rPr lang="ru-RU" sz="1500" dirty="0">
                <a:latin typeface="Helvetica" charset="0"/>
                <a:ea typeface="Helvetica" charset="0"/>
                <a:cs typeface="Helvetica" charset="0"/>
              </a:rPr>
              <a:t>Автовосстановление</a:t>
            </a:r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 (</a:t>
            </a:r>
            <a:r>
              <a:rPr lang="ru-RU" sz="1500" dirty="0">
                <a:latin typeface="Helvetica" charset="0"/>
                <a:ea typeface="Helvetica" charset="0"/>
                <a:cs typeface="Helvetica" charset="0"/>
              </a:rPr>
              <a:t>проверка состояния приложения</a:t>
            </a:r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, </a:t>
            </a:r>
            <a:r>
              <a:rPr lang="ru-RU" sz="1500" dirty="0">
                <a:latin typeface="Helvetica" charset="0"/>
                <a:ea typeface="Helvetica" charset="0"/>
                <a:cs typeface="Helvetica" charset="0"/>
              </a:rPr>
              <a:t>перезапуск</a:t>
            </a:r>
            <a:r>
              <a:rPr lang="en-US" sz="1500" dirty="0">
                <a:latin typeface="Helvetica" charset="0"/>
                <a:ea typeface="Helvetica" charset="0"/>
                <a:cs typeface="Helvetica" charset="0"/>
              </a:rPr>
              <a:t>)</a:t>
            </a:r>
            <a:endParaRPr lang="en-US" sz="1500" dirty="0">
              <a:latin typeface="Helvetica"/>
              <a:cs typeface="Helvetica"/>
            </a:endParaRPr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0EBEB18-F71F-7C43-A278-E7BA9B279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426" y="415636"/>
            <a:ext cx="3248032" cy="1624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6406F2F-8BD5-974E-94C2-F82B6EA1E707}"/>
              </a:ext>
            </a:extLst>
          </p:cNvPr>
          <p:cNvSpPr txBox="1"/>
          <p:nvPr/>
        </p:nvSpPr>
        <p:spPr>
          <a:xfrm>
            <a:off x="491850" y="3088901"/>
            <a:ext cx="3765774" cy="14850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Helvetica" charset="0"/>
                <a:ea typeface="Helvetica" charset="0"/>
                <a:cs typeface="Helvetica" charset="0"/>
              </a:rPr>
              <a:t>HiveServer2</a:t>
            </a:r>
          </a:p>
          <a:p>
            <a:pPr marL="685800" lvl="1" indent="-342900">
              <a:spcBef>
                <a:spcPts val="500"/>
              </a:spcBef>
              <a:buFont typeface="Wingdings" charset="2"/>
              <a:buChar char="§"/>
            </a:pPr>
            <a:r>
              <a:rPr lang="ru-RU" sz="1500" dirty="0">
                <a:latin typeface="Helvetica" charset="0"/>
                <a:ea typeface="Helvetica" charset="0"/>
                <a:cs typeface="Helvetica" charset="0"/>
              </a:rPr>
              <a:t>Доступ через тонких клиентов</a:t>
            </a:r>
            <a:endParaRPr lang="en-US" sz="1500" dirty="0">
              <a:latin typeface="Helvetica" charset="0"/>
              <a:ea typeface="Helvetica" charset="0"/>
              <a:cs typeface="Helvetica" charset="0"/>
            </a:endParaRPr>
          </a:p>
          <a:p>
            <a:pPr marL="685800" lvl="1" indent="-342900">
              <a:spcBef>
                <a:spcPts val="500"/>
              </a:spcBef>
              <a:buFont typeface="Wingdings" charset="2"/>
              <a:buChar char="§"/>
            </a:pPr>
            <a:r>
              <a:rPr lang="ru-RU" sz="1500" dirty="0">
                <a:latin typeface="Helvetica" charset="0"/>
                <a:ea typeface="Helvetica" charset="0"/>
                <a:cs typeface="Helvetica" charset="0"/>
              </a:rPr>
              <a:t>Централизованный мониторинг</a:t>
            </a:r>
            <a:endParaRPr lang="ru-RU" sz="1500" dirty="0">
              <a:latin typeface="Helvetica"/>
              <a:cs typeface="Helvetica"/>
            </a:endParaRPr>
          </a:p>
          <a:p>
            <a:pPr marL="685800" lvl="1" indent="-342900">
              <a:spcBef>
                <a:spcPts val="500"/>
              </a:spcBef>
              <a:buFont typeface="Wingdings" charset="2"/>
              <a:buChar char="§"/>
            </a:pPr>
            <a:r>
              <a:rPr lang="en-US" sz="1500" dirty="0">
                <a:latin typeface="Helvetica"/>
                <a:cs typeface="Helvetica"/>
              </a:rPr>
              <a:t>JDBC-</a:t>
            </a:r>
            <a:r>
              <a:rPr lang="ru-RU" sz="1500" dirty="0">
                <a:latin typeface="Helvetica"/>
                <a:cs typeface="Helvetica"/>
              </a:rPr>
              <a:t>доступ</a:t>
            </a:r>
            <a:endParaRPr lang="en-US" sz="1500" dirty="0">
              <a:latin typeface="Helvetica"/>
              <a:cs typeface="Helvetica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52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6/6e/Acme-cor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20" y="4022926"/>
            <a:ext cx="963215" cy="44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Résultat de recherche d'images pour &quot;user computer icon&quot;"/>
          <p:cNvSpPr>
            <a:spLocks noChangeAspect="1" noChangeArrowheads="1"/>
          </p:cNvSpPr>
          <p:nvPr/>
        </p:nvSpPr>
        <p:spPr bwMode="auto">
          <a:xfrm>
            <a:off x="47625" y="-102394"/>
            <a:ext cx="2914650" cy="364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/>
          </a:p>
        </p:txBody>
      </p:sp>
      <p:pic>
        <p:nvPicPr>
          <p:cNvPr id="1032" name="Picture 8" descr="Résultat de recherche d'images pour &quot;user computer icon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968" y="59071"/>
            <a:ext cx="766358" cy="9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 descr="Résultat de recherche d'images pour &quot;criteo logo&quot;"/>
          <p:cNvSpPr>
            <a:spLocks noChangeAspect="1" noChangeArrowheads="1"/>
          </p:cNvSpPr>
          <p:nvPr/>
        </p:nvSpPr>
        <p:spPr bwMode="auto">
          <a:xfrm>
            <a:off x="1762438" y="3674407"/>
            <a:ext cx="159278" cy="16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fr-FR" sz="1350"/>
          </a:p>
        </p:txBody>
      </p:sp>
      <p:pic>
        <p:nvPicPr>
          <p:cNvPr id="1038" name="Picture 14" descr="http://pre07.deviantart.net/8e32/th/pre/f/2016/105/8/b/daily_planet_logo_1932_prototype_by_noahlc-d9z1ku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482" y="2998744"/>
            <a:ext cx="1856761" cy="401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e 9"/>
          <p:cNvGrpSpPr/>
          <p:nvPr/>
        </p:nvGrpSpPr>
        <p:grpSpPr>
          <a:xfrm>
            <a:off x="1323412" y="3192733"/>
            <a:ext cx="2199055" cy="1780481"/>
            <a:chOff x="2349825" y="3387244"/>
            <a:chExt cx="2233770" cy="1808588"/>
          </a:xfrm>
        </p:grpSpPr>
        <p:sp>
          <p:nvSpPr>
            <p:cNvPr id="15" name="ZoneTexte 14"/>
            <p:cNvSpPr txBox="1"/>
            <p:nvPr/>
          </p:nvSpPr>
          <p:spPr>
            <a:xfrm>
              <a:off x="2349825" y="3806313"/>
              <a:ext cx="2193658" cy="8753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{ </a:t>
              </a:r>
            </a:p>
            <a:p>
              <a:r>
                <a:rPr lang="fr-FR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  ‘UUID’ = ‘392f034c‘</a:t>
              </a:r>
            </a:p>
            <a:p>
              <a:r>
                <a:rPr lang="fr-FR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  ‘Client’= ‘ACME’</a:t>
              </a:r>
            </a:p>
            <a:p>
              <a:r>
                <a:rPr lang="fr-FR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  ‘</a:t>
              </a:r>
              <a:r>
                <a:rPr lang="fr-FR" sz="1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ProductBrowsed</a:t>
              </a:r>
              <a:r>
                <a:rPr lang="fr-FR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’ = ‘45753’</a:t>
              </a:r>
            </a:p>
            <a:p>
              <a:r>
                <a:rPr lang="fr-FR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9" name="Flèche droite 8"/>
            <p:cNvSpPr/>
            <p:nvPr/>
          </p:nvSpPr>
          <p:spPr>
            <a:xfrm>
              <a:off x="2366130" y="3387244"/>
              <a:ext cx="2217465" cy="180858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5905518" y="3210655"/>
            <a:ext cx="2826974" cy="1672438"/>
            <a:chOff x="2368317" y="3446948"/>
            <a:chExt cx="2400414" cy="1457833"/>
          </a:xfrm>
        </p:grpSpPr>
        <p:sp>
          <p:nvSpPr>
            <p:cNvPr id="20" name="ZoneTexte 19"/>
            <p:cNvSpPr txBox="1"/>
            <p:nvPr/>
          </p:nvSpPr>
          <p:spPr>
            <a:xfrm>
              <a:off x="2886278" y="3821921"/>
              <a:ext cx="1882453" cy="751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{ </a:t>
              </a:r>
            </a:p>
            <a:p>
              <a:r>
                <a:rPr lang="fr-FR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  ‘UUID’ = ‘392f034c‘</a:t>
              </a:r>
            </a:p>
            <a:p>
              <a:r>
                <a:rPr lang="fr-FR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  ‘Client’= ‘ACME’</a:t>
              </a:r>
            </a:p>
            <a:p>
              <a:r>
                <a:rPr lang="fr-FR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  ‘</a:t>
              </a:r>
              <a:r>
                <a:rPr lang="fr-FR" sz="1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ProductClicked</a:t>
              </a:r>
              <a:r>
                <a:rPr lang="fr-FR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’ = ‘55674’</a:t>
              </a:r>
            </a:p>
            <a:p>
              <a:r>
                <a:rPr lang="fr-FR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21" name="Flèche gauche 20"/>
            <p:cNvSpPr/>
            <p:nvPr/>
          </p:nvSpPr>
          <p:spPr>
            <a:xfrm>
              <a:off x="2368317" y="3446948"/>
              <a:ext cx="2292799" cy="1457833"/>
            </a:xfrm>
            <a:prstGeom prst="lef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sp>
        <p:nvSpPr>
          <p:cNvPr id="16" name="Flèche gauche 15"/>
          <p:cNvSpPr/>
          <p:nvPr/>
        </p:nvSpPr>
        <p:spPr>
          <a:xfrm rot="19255029">
            <a:off x="325987" y="2408753"/>
            <a:ext cx="3767462" cy="358385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Consolas" panose="020B0609020204030204" pitchFamily="49" charset="0"/>
                <a:cs typeface="Consolas" panose="020B0609020204030204" pitchFamily="49" charset="0"/>
              </a:rPr>
              <a:t>GET http://</a:t>
            </a:r>
            <a:r>
              <a:rPr lang="fr-FR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www.acme.com</a:t>
            </a:r>
            <a:r>
              <a:rPr lang="fr-FR" sz="1050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fr-FR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products</a:t>
            </a:r>
            <a:r>
              <a:rPr lang="fr-FR" sz="1050" dirty="0">
                <a:latin typeface="Consolas" panose="020B0609020204030204" pitchFamily="49" charset="0"/>
                <a:cs typeface="Consolas" panose="020B0609020204030204" pitchFamily="49" charset="0"/>
              </a:rPr>
              <a:t>/45753</a:t>
            </a:r>
          </a:p>
        </p:txBody>
      </p:sp>
      <p:sp>
        <p:nvSpPr>
          <p:cNvPr id="25" name="Flèche droite 24"/>
          <p:cNvSpPr/>
          <p:nvPr/>
        </p:nvSpPr>
        <p:spPr>
          <a:xfrm rot="2393145">
            <a:off x="5121017" y="1795067"/>
            <a:ext cx="2594381" cy="36347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>
                <a:latin typeface="Consolas" panose="020B0609020204030204" pitchFamily="49" charset="0"/>
                <a:cs typeface="Consolas" panose="020B0609020204030204" pitchFamily="49" charset="0"/>
              </a:rPr>
              <a:t>GET http://www.dailyplanet.com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319005" y="124098"/>
            <a:ext cx="1583268" cy="15290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7" name="Rectangle 26"/>
          <p:cNvSpPr/>
          <p:nvPr/>
        </p:nvSpPr>
        <p:spPr>
          <a:xfrm>
            <a:off x="7319005" y="124099"/>
            <a:ext cx="1583268" cy="13951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825"/>
              <a:t>http://www.dailyplanet.com</a:t>
            </a:r>
          </a:p>
        </p:txBody>
      </p:sp>
      <p:pic>
        <p:nvPicPr>
          <p:cNvPr id="28" name="Picture 14" descr="http://pre07.deviantart.net/8e32/th/pre/f/2016/105/8/b/daily_planet_logo_1932_prototype_by_noahlc-d9z1kuk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199" y="308618"/>
            <a:ext cx="1425832" cy="30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377676" y="661032"/>
            <a:ext cx="1054704" cy="589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fr-FR" sz="900" b="1" err="1">
                <a:solidFill>
                  <a:schemeClr val="tx1">
                    <a:lumMod val="50000"/>
                  </a:schemeClr>
                </a:solidFill>
              </a:rPr>
              <a:t>Lorem</a:t>
            </a:r>
            <a:r>
              <a:rPr lang="fr-FR" sz="900" b="1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900" b="1" err="1">
                <a:solidFill>
                  <a:schemeClr val="tx1">
                    <a:lumMod val="50000"/>
                  </a:schemeClr>
                </a:solidFill>
              </a:rPr>
              <a:t>Ipsum</a:t>
            </a:r>
            <a:endParaRPr lang="fr-FR" sz="900" b="1">
              <a:solidFill>
                <a:schemeClr val="tx1">
                  <a:lumMod val="50000"/>
                </a:schemeClr>
              </a:solidFill>
            </a:endParaRPr>
          </a:p>
          <a:p>
            <a:pPr algn="just"/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Lorem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ipsum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dolor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sit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amet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consectetur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adipiscing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elit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sed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do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eiusmod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tempor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incididunt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ut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labore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et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dolore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magna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aliqua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. Ut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enim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ad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minim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veniam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quis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nostrud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exercitation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ullamco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laboris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nisi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ut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aliquip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ex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ea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commodo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consequat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. Duis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aute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irure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dolor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in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reprehenderit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in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voluptate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velit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esse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cillum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dolore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eu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fugiat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nulla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pariatur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Excepteur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sint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occaecat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cupidatat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non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proident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sunt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in culpa qui officia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deserunt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mollit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anim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id est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laborum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.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Lorem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ipsum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dolor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sit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amet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consectetur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adipiscing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elit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sed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do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eiusmod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tempor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incididunt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ut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labore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et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dolore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 magna </a:t>
            </a:r>
            <a:r>
              <a:rPr lang="fr-FR" sz="375" err="1">
                <a:solidFill>
                  <a:schemeClr val="tx1">
                    <a:lumMod val="50000"/>
                  </a:schemeClr>
                </a:solidFill>
              </a:rPr>
              <a:t>aliqua</a:t>
            </a:r>
            <a:r>
              <a:rPr lang="fr-FR" sz="375">
                <a:solidFill>
                  <a:schemeClr val="tx1">
                    <a:lumMod val="50000"/>
                  </a:schemeClr>
                </a:solidFill>
              </a:rPr>
              <a:t>.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447356" y="724925"/>
            <a:ext cx="411000" cy="799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sz="600" b="1" dirty="0">
                <a:solidFill>
                  <a:srgbClr val="FF0000"/>
                </a:solidFill>
              </a:rPr>
              <a:t>$24,90</a:t>
            </a:r>
          </a:p>
        </p:txBody>
      </p:sp>
      <p:pic>
        <p:nvPicPr>
          <p:cNvPr id="31" name="Picture 2" descr="https://upload.wikimedia.org/wikipedia/commons/6/6e/Acme-cor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211" y="761740"/>
            <a:ext cx="305867" cy="141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wiki.teamfortress.com/w/images/thumb/3/3a/Bear_trap.PNG/250px-Bear_trap.PNG?t=2012081614160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3292" y="967206"/>
            <a:ext cx="358951" cy="35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294851" y="144914"/>
            <a:ext cx="1583268" cy="15290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 b="1"/>
          </a:p>
        </p:txBody>
      </p:sp>
      <p:sp>
        <p:nvSpPr>
          <p:cNvPr id="42" name="Rectangle 41"/>
          <p:cNvSpPr/>
          <p:nvPr/>
        </p:nvSpPr>
        <p:spPr>
          <a:xfrm>
            <a:off x="294851" y="144914"/>
            <a:ext cx="1583268" cy="13951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788"/>
              <a:t>http://www.acme.com/products/.</a:t>
            </a:r>
          </a:p>
        </p:txBody>
      </p:sp>
      <p:pic>
        <p:nvPicPr>
          <p:cNvPr id="48" name="Picture 2" descr="https://upload.wikimedia.org/wikipedia/commons/6/6e/Acme-corp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64" y="295414"/>
            <a:ext cx="755280" cy="34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vignette2.wikia.nocookie.net/sniperelitegame/images/5/52/Dynamite_Bundle.jpg/revision/latest?cb=2015122919564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82" y="844345"/>
            <a:ext cx="630187" cy="4402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1287274" y="1005517"/>
            <a:ext cx="398252" cy="16419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25" dirty="0"/>
              <a:t>BUY</a:t>
            </a:r>
            <a:endParaRPr lang="fr-FR" sz="9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36689" y="643385"/>
            <a:ext cx="7367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/>
              <a:t>Dynamite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338058" y="1233415"/>
            <a:ext cx="1540667" cy="589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fr-FR" sz="375">
              <a:solidFill>
                <a:schemeClr val="tx1"/>
              </a:solidFill>
            </a:endParaRPr>
          </a:p>
          <a:p>
            <a:pPr algn="just"/>
            <a:r>
              <a:rPr lang="fr-FR" sz="375" err="1">
                <a:solidFill>
                  <a:schemeClr val="tx1"/>
                </a:solidFill>
              </a:rPr>
              <a:t>Lorem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ipsum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dolor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sit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amet</a:t>
            </a:r>
            <a:r>
              <a:rPr lang="fr-FR" sz="375">
                <a:solidFill>
                  <a:schemeClr val="tx1"/>
                </a:solidFill>
              </a:rPr>
              <a:t>, </a:t>
            </a:r>
            <a:r>
              <a:rPr lang="fr-FR" sz="375" err="1">
                <a:solidFill>
                  <a:schemeClr val="tx1"/>
                </a:solidFill>
              </a:rPr>
              <a:t>consectetur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adipiscing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elit</a:t>
            </a:r>
            <a:r>
              <a:rPr lang="fr-FR" sz="375">
                <a:solidFill>
                  <a:schemeClr val="tx1"/>
                </a:solidFill>
              </a:rPr>
              <a:t>, </a:t>
            </a:r>
            <a:r>
              <a:rPr lang="fr-FR" sz="375" err="1">
                <a:solidFill>
                  <a:schemeClr val="tx1"/>
                </a:solidFill>
              </a:rPr>
              <a:t>sed</a:t>
            </a:r>
            <a:r>
              <a:rPr lang="fr-FR" sz="375">
                <a:solidFill>
                  <a:schemeClr val="tx1"/>
                </a:solidFill>
              </a:rPr>
              <a:t> do </a:t>
            </a:r>
            <a:r>
              <a:rPr lang="fr-FR" sz="375" err="1">
                <a:solidFill>
                  <a:schemeClr val="tx1"/>
                </a:solidFill>
              </a:rPr>
              <a:t>eiusmod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tempor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incididunt</a:t>
            </a:r>
            <a:r>
              <a:rPr lang="fr-FR" sz="375">
                <a:solidFill>
                  <a:schemeClr val="tx1"/>
                </a:solidFill>
              </a:rPr>
              <a:t> ut </a:t>
            </a:r>
            <a:r>
              <a:rPr lang="fr-FR" sz="375" err="1">
                <a:solidFill>
                  <a:schemeClr val="tx1"/>
                </a:solidFill>
              </a:rPr>
              <a:t>labore</a:t>
            </a:r>
            <a:r>
              <a:rPr lang="fr-FR" sz="375">
                <a:solidFill>
                  <a:schemeClr val="tx1"/>
                </a:solidFill>
              </a:rPr>
              <a:t> et </a:t>
            </a:r>
            <a:r>
              <a:rPr lang="fr-FR" sz="375" err="1">
                <a:solidFill>
                  <a:schemeClr val="tx1"/>
                </a:solidFill>
              </a:rPr>
              <a:t>dolore</a:t>
            </a:r>
            <a:r>
              <a:rPr lang="fr-FR" sz="375">
                <a:solidFill>
                  <a:schemeClr val="tx1"/>
                </a:solidFill>
              </a:rPr>
              <a:t> magna </a:t>
            </a:r>
            <a:r>
              <a:rPr lang="fr-FR" sz="375" err="1">
                <a:solidFill>
                  <a:schemeClr val="tx1"/>
                </a:solidFill>
              </a:rPr>
              <a:t>aliqua</a:t>
            </a:r>
            <a:r>
              <a:rPr lang="fr-FR" sz="375">
                <a:solidFill>
                  <a:schemeClr val="tx1"/>
                </a:solidFill>
              </a:rPr>
              <a:t>. Ut </a:t>
            </a:r>
            <a:r>
              <a:rPr lang="fr-FR" sz="375" err="1">
                <a:solidFill>
                  <a:schemeClr val="tx1"/>
                </a:solidFill>
              </a:rPr>
              <a:t>enim</a:t>
            </a:r>
            <a:r>
              <a:rPr lang="fr-FR" sz="375">
                <a:solidFill>
                  <a:schemeClr val="tx1"/>
                </a:solidFill>
              </a:rPr>
              <a:t> ad </a:t>
            </a:r>
            <a:r>
              <a:rPr lang="fr-FR" sz="375" err="1">
                <a:solidFill>
                  <a:schemeClr val="tx1"/>
                </a:solidFill>
              </a:rPr>
              <a:t>minim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veniam</a:t>
            </a:r>
            <a:r>
              <a:rPr lang="fr-FR" sz="375">
                <a:solidFill>
                  <a:schemeClr val="tx1"/>
                </a:solidFill>
              </a:rPr>
              <a:t>, </a:t>
            </a:r>
            <a:r>
              <a:rPr lang="fr-FR" sz="375" err="1">
                <a:solidFill>
                  <a:schemeClr val="tx1"/>
                </a:solidFill>
              </a:rPr>
              <a:t>quis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nostrud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exercitation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ullamco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laboris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nisi</a:t>
            </a:r>
            <a:r>
              <a:rPr lang="fr-FR" sz="375">
                <a:solidFill>
                  <a:schemeClr val="tx1"/>
                </a:solidFill>
              </a:rPr>
              <a:t> ut </a:t>
            </a:r>
            <a:r>
              <a:rPr lang="fr-FR" sz="375" err="1">
                <a:solidFill>
                  <a:schemeClr val="tx1"/>
                </a:solidFill>
              </a:rPr>
              <a:t>aliquip</a:t>
            </a:r>
            <a:r>
              <a:rPr lang="fr-FR" sz="375">
                <a:solidFill>
                  <a:schemeClr val="tx1"/>
                </a:solidFill>
              </a:rPr>
              <a:t> ex </a:t>
            </a:r>
            <a:r>
              <a:rPr lang="fr-FR" sz="375" err="1">
                <a:solidFill>
                  <a:schemeClr val="tx1"/>
                </a:solidFill>
              </a:rPr>
              <a:t>ea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commodo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consequat</a:t>
            </a:r>
            <a:r>
              <a:rPr lang="fr-FR" sz="375">
                <a:solidFill>
                  <a:schemeClr val="tx1"/>
                </a:solidFill>
              </a:rPr>
              <a:t>. Duis </a:t>
            </a:r>
            <a:r>
              <a:rPr lang="fr-FR" sz="375" err="1">
                <a:solidFill>
                  <a:schemeClr val="tx1"/>
                </a:solidFill>
              </a:rPr>
              <a:t>aute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irure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dolor</a:t>
            </a:r>
            <a:r>
              <a:rPr lang="fr-FR" sz="375">
                <a:solidFill>
                  <a:schemeClr val="tx1"/>
                </a:solidFill>
              </a:rPr>
              <a:t> in </a:t>
            </a:r>
            <a:r>
              <a:rPr lang="fr-FR" sz="375" err="1">
                <a:solidFill>
                  <a:schemeClr val="tx1"/>
                </a:solidFill>
              </a:rPr>
              <a:t>reprehenderit</a:t>
            </a:r>
            <a:r>
              <a:rPr lang="fr-FR" sz="375">
                <a:solidFill>
                  <a:schemeClr val="tx1"/>
                </a:solidFill>
              </a:rPr>
              <a:t> in </a:t>
            </a:r>
            <a:r>
              <a:rPr lang="fr-FR" sz="375" err="1">
                <a:solidFill>
                  <a:schemeClr val="tx1"/>
                </a:solidFill>
              </a:rPr>
              <a:t>voluptate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velit</a:t>
            </a:r>
            <a:r>
              <a:rPr lang="fr-FR" sz="375">
                <a:solidFill>
                  <a:schemeClr val="tx1"/>
                </a:solidFill>
              </a:rPr>
              <a:t> esse </a:t>
            </a:r>
            <a:r>
              <a:rPr lang="fr-FR" sz="375" err="1">
                <a:solidFill>
                  <a:schemeClr val="tx1"/>
                </a:solidFill>
              </a:rPr>
              <a:t>cillum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dolore</a:t>
            </a:r>
            <a:r>
              <a:rPr lang="fr-FR" sz="375">
                <a:solidFill>
                  <a:schemeClr val="tx1"/>
                </a:solidFill>
              </a:rPr>
              <a:t> eu </a:t>
            </a:r>
            <a:r>
              <a:rPr lang="fr-FR" sz="375" err="1">
                <a:solidFill>
                  <a:schemeClr val="tx1"/>
                </a:solidFill>
              </a:rPr>
              <a:t>fugiat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null</a:t>
            </a:r>
            <a:r>
              <a:rPr lang="fr-FR" sz="375">
                <a:solidFill>
                  <a:schemeClr val="tx1"/>
                </a:solidFill>
              </a:rPr>
              <a:t>,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38959" y="777859"/>
            <a:ext cx="6130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50" b="1"/>
              <a:t>$19,99</a:t>
            </a:r>
          </a:p>
        </p:txBody>
      </p:sp>
      <p:pic>
        <p:nvPicPr>
          <p:cNvPr id="1048" name="Picture 24" descr="Résultat de recherche d'images pour &quot;mouse icon&quot;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754" y="1067877"/>
            <a:ext cx="142016" cy="21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Flèche gauche 55"/>
          <p:cNvSpPr/>
          <p:nvPr/>
        </p:nvSpPr>
        <p:spPr>
          <a:xfrm rot="19255029">
            <a:off x="305423" y="2411732"/>
            <a:ext cx="3767462" cy="358385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latin typeface="Consolas" panose="020B0609020204030204" pitchFamily="49" charset="0"/>
                <a:cs typeface="Consolas" panose="020B0609020204030204" pitchFamily="49" charset="0"/>
              </a:rPr>
              <a:t>GET http://www.acme.com/products/55674</a:t>
            </a:r>
          </a:p>
        </p:txBody>
      </p:sp>
      <p:sp>
        <p:nvSpPr>
          <p:cNvPr id="57" name="Rectangle 56"/>
          <p:cNvSpPr/>
          <p:nvPr/>
        </p:nvSpPr>
        <p:spPr>
          <a:xfrm>
            <a:off x="288841" y="151320"/>
            <a:ext cx="1583268" cy="15290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sz="1350" b="1"/>
          </a:p>
        </p:txBody>
      </p:sp>
      <p:sp>
        <p:nvSpPr>
          <p:cNvPr id="58" name="Rectangle 57"/>
          <p:cNvSpPr/>
          <p:nvPr/>
        </p:nvSpPr>
        <p:spPr>
          <a:xfrm>
            <a:off x="295294" y="141935"/>
            <a:ext cx="1583268" cy="13951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825" dirty="0"/>
              <a:t>http://</a:t>
            </a:r>
            <a:r>
              <a:rPr lang="fr-FR" sz="788" dirty="0" err="1"/>
              <a:t>www.acme.com</a:t>
            </a:r>
            <a:r>
              <a:rPr lang="fr-FR" sz="788" dirty="0"/>
              <a:t>/</a:t>
            </a:r>
            <a:r>
              <a:rPr lang="fr-FR" sz="788" dirty="0" err="1"/>
              <a:t>products</a:t>
            </a:r>
            <a:endParaRPr lang="fr-FR" sz="825" dirty="0"/>
          </a:p>
        </p:txBody>
      </p:sp>
      <p:pic>
        <p:nvPicPr>
          <p:cNvPr id="59" name="Picture 2" descr="https://upload.wikimedia.org/wikipedia/commons/6/6e/Acme-corp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64" y="295414"/>
            <a:ext cx="755280" cy="34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ZoneTexte 60"/>
          <p:cNvSpPr txBox="1"/>
          <p:nvPr/>
        </p:nvSpPr>
        <p:spPr>
          <a:xfrm>
            <a:off x="340565" y="643384"/>
            <a:ext cx="66504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err="1"/>
              <a:t>Bear</a:t>
            </a:r>
            <a:r>
              <a:rPr lang="fr-FR" sz="900" b="1"/>
              <a:t> </a:t>
            </a:r>
            <a:r>
              <a:rPr lang="fr-FR" sz="900" b="1" err="1"/>
              <a:t>Trap</a:t>
            </a:r>
            <a:endParaRPr lang="fr-FR" sz="900" b="1"/>
          </a:p>
        </p:txBody>
      </p:sp>
      <p:sp>
        <p:nvSpPr>
          <p:cNvPr id="62" name="Rectangle 61"/>
          <p:cNvSpPr/>
          <p:nvPr/>
        </p:nvSpPr>
        <p:spPr>
          <a:xfrm>
            <a:off x="338058" y="1233415"/>
            <a:ext cx="1540667" cy="5899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endParaRPr lang="fr-FR" sz="375">
              <a:solidFill>
                <a:schemeClr val="tx1"/>
              </a:solidFill>
            </a:endParaRPr>
          </a:p>
          <a:p>
            <a:pPr algn="just"/>
            <a:r>
              <a:rPr lang="fr-FR" sz="375" err="1">
                <a:solidFill>
                  <a:schemeClr val="tx1"/>
                </a:solidFill>
              </a:rPr>
              <a:t>Lorem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ipsum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dolor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sit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amet</a:t>
            </a:r>
            <a:r>
              <a:rPr lang="fr-FR" sz="375">
                <a:solidFill>
                  <a:schemeClr val="tx1"/>
                </a:solidFill>
              </a:rPr>
              <a:t>, </a:t>
            </a:r>
            <a:r>
              <a:rPr lang="fr-FR" sz="375" err="1">
                <a:solidFill>
                  <a:schemeClr val="tx1"/>
                </a:solidFill>
              </a:rPr>
              <a:t>consectetur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adipiscing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elit</a:t>
            </a:r>
            <a:r>
              <a:rPr lang="fr-FR" sz="375">
                <a:solidFill>
                  <a:schemeClr val="tx1"/>
                </a:solidFill>
              </a:rPr>
              <a:t>, </a:t>
            </a:r>
            <a:r>
              <a:rPr lang="fr-FR" sz="375" err="1">
                <a:solidFill>
                  <a:schemeClr val="tx1"/>
                </a:solidFill>
              </a:rPr>
              <a:t>sed</a:t>
            </a:r>
            <a:r>
              <a:rPr lang="fr-FR" sz="375">
                <a:solidFill>
                  <a:schemeClr val="tx1"/>
                </a:solidFill>
              </a:rPr>
              <a:t> do </a:t>
            </a:r>
            <a:r>
              <a:rPr lang="fr-FR" sz="375" err="1">
                <a:solidFill>
                  <a:schemeClr val="tx1"/>
                </a:solidFill>
              </a:rPr>
              <a:t>eiusmod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tempor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incididunt</a:t>
            </a:r>
            <a:r>
              <a:rPr lang="fr-FR" sz="375">
                <a:solidFill>
                  <a:schemeClr val="tx1"/>
                </a:solidFill>
              </a:rPr>
              <a:t> ut </a:t>
            </a:r>
            <a:r>
              <a:rPr lang="fr-FR" sz="375" err="1">
                <a:solidFill>
                  <a:schemeClr val="tx1"/>
                </a:solidFill>
              </a:rPr>
              <a:t>labore</a:t>
            </a:r>
            <a:r>
              <a:rPr lang="fr-FR" sz="375">
                <a:solidFill>
                  <a:schemeClr val="tx1"/>
                </a:solidFill>
              </a:rPr>
              <a:t> et </a:t>
            </a:r>
            <a:r>
              <a:rPr lang="fr-FR" sz="375" err="1">
                <a:solidFill>
                  <a:schemeClr val="tx1"/>
                </a:solidFill>
              </a:rPr>
              <a:t>dolore</a:t>
            </a:r>
            <a:r>
              <a:rPr lang="fr-FR" sz="375">
                <a:solidFill>
                  <a:schemeClr val="tx1"/>
                </a:solidFill>
              </a:rPr>
              <a:t> magna </a:t>
            </a:r>
            <a:r>
              <a:rPr lang="fr-FR" sz="375" err="1">
                <a:solidFill>
                  <a:schemeClr val="tx1"/>
                </a:solidFill>
              </a:rPr>
              <a:t>aliqua</a:t>
            </a:r>
            <a:r>
              <a:rPr lang="fr-FR" sz="375">
                <a:solidFill>
                  <a:schemeClr val="tx1"/>
                </a:solidFill>
              </a:rPr>
              <a:t>. Ut </a:t>
            </a:r>
            <a:r>
              <a:rPr lang="fr-FR" sz="375" err="1">
                <a:solidFill>
                  <a:schemeClr val="tx1"/>
                </a:solidFill>
              </a:rPr>
              <a:t>enim</a:t>
            </a:r>
            <a:r>
              <a:rPr lang="fr-FR" sz="375">
                <a:solidFill>
                  <a:schemeClr val="tx1"/>
                </a:solidFill>
              </a:rPr>
              <a:t> ad </a:t>
            </a:r>
            <a:r>
              <a:rPr lang="fr-FR" sz="375" err="1">
                <a:solidFill>
                  <a:schemeClr val="tx1"/>
                </a:solidFill>
              </a:rPr>
              <a:t>minim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veniam</a:t>
            </a:r>
            <a:r>
              <a:rPr lang="fr-FR" sz="375">
                <a:solidFill>
                  <a:schemeClr val="tx1"/>
                </a:solidFill>
              </a:rPr>
              <a:t>, </a:t>
            </a:r>
            <a:r>
              <a:rPr lang="fr-FR" sz="375" err="1">
                <a:solidFill>
                  <a:schemeClr val="tx1"/>
                </a:solidFill>
              </a:rPr>
              <a:t>quis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nostrud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exercitation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ullamco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laboris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nisi</a:t>
            </a:r>
            <a:r>
              <a:rPr lang="fr-FR" sz="375">
                <a:solidFill>
                  <a:schemeClr val="tx1"/>
                </a:solidFill>
              </a:rPr>
              <a:t> ut </a:t>
            </a:r>
            <a:r>
              <a:rPr lang="fr-FR" sz="375" err="1">
                <a:solidFill>
                  <a:schemeClr val="tx1"/>
                </a:solidFill>
              </a:rPr>
              <a:t>aliquip</a:t>
            </a:r>
            <a:r>
              <a:rPr lang="fr-FR" sz="375">
                <a:solidFill>
                  <a:schemeClr val="tx1"/>
                </a:solidFill>
              </a:rPr>
              <a:t> ex </a:t>
            </a:r>
            <a:r>
              <a:rPr lang="fr-FR" sz="375" err="1">
                <a:solidFill>
                  <a:schemeClr val="tx1"/>
                </a:solidFill>
              </a:rPr>
              <a:t>ea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commodo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consequat</a:t>
            </a:r>
            <a:r>
              <a:rPr lang="fr-FR" sz="375">
                <a:solidFill>
                  <a:schemeClr val="tx1"/>
                </a:solidFill>
              </a:rPr>
              <a:t>. Duis </a:t>
            </a:r>
            <a:r>
              <a:rPr lang="fr-FR" sz="375" err="1">
                <a:solidFill>
                  <a:schemeClr val="tx1"/>
                </a:solidFill>
              </a:rPr>
              <a:t>aute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irure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dolor</a:t>
            </a:r>
            <a:r>
              <a:rPr lang="fr-FR" sz="375">
                <a:solidFill>
                  <a:schemeClr val="tx1"/>
                </a:solidFill>
              </a:rPr>
              <a:t> in </a:t>
            </a:r>
            <a:r>
              <a:rPr lang="fr-FR" sz="375" err="1">
                <a:solidFill>
                  <a:schemeClr val="tx1"/>
                </a:solidFill>
              </a:rPr>
              <a:t>reprehenderit</a:t>
            </a:r>
            <a:r>
              <a:rPr lang="fr-FR" sz="375">
                <a:solidFill>
                  <a:schemeClr val="tx1"/>
                </a:solidFill>
              </a:rPr>
              <a:t> in </a:t>
            </a:r>
            <a:r>
              <a:rPr lang="fr-FR" sz="375" err="1">
                <a:solidFill>
                  <a:schemeClr val="tx1"/>
                </a:solidFill>
              </a:rPr>
              <a:t>voluptate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velit</a:t>
            </a:r>
            <a:r>
              <a:rPr lang="fr-FR" sz="375">
                <a:solidFill>
                  <a:schemeClr val="tx1"/>
                </a:solidFill>
              </a:rPr>
              <a:t> esse </a:t>
            </a:r>
            <a:r>
              <a:rPr lang="fr-FR" sz="375" err="1">
                <a:solidFill>
                  <a:schemeClr val="tx1"/>
                </a:solidFill>
              </a:rPr>
              <a:t>cillum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dolore</a:t>
            </a:r>
            <a:r>
              <a:rPr lang="fr-FR" sz="375">
                <a:solidFill>
                  <a:schemeClr val="tx1"/>
                </a:solidFill>
              </a:rPr>
              <a:t> eu </a:t>
            </a:r>
            <a:r>
              <a:rPr lang="fr-FR" sz="375" err="1">
                <a:solidFill>
                  <a:schemeClr val="tx1"/>
                </a:solidFill>
              </a:rPr>
              <a:t>fugiat</a:t>
            </a:r>
            <a:r>
              <a:rPr lang="fr-FR" sz="375">
                <a:solidFill>
                  <a:schemeClr val="tx1"/>
                </a:solidFill>
              </a:rPr>
              <a:t> </a:t>
            </a:r>
            <a:r>
              <a:rPr lang="fr-FR" sz="375" err="1">
                <a:solidFill>
                  <a:schemeClr val="tx1"/>
                </a:solidFill>
              </a:rPr>
              <a:t>null</a:t>
            </a:r>
            <a:r>
              <a:rPr lang="fr-FR" sz="375">
                <a:solidFill>
                  <a:schemeClr val="tx1"/>
                </a:solidFill>
              </a:rPr>
              <a:t>,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141589" y="776704"/>
            <a:ext cx="61309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50" b="1"/>
              <a:t>$24,90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287274" y="1011923"/>
            <a:ext cx="398252" cy="1604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25" dirty="0"/>
              <a:t>BUY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06118" y="825904"/>
            <a:ext cx="644080" cy="47766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65" name="Picture 18" descr="https://wiki.teamfortress.com/w/images/thumb/3/3a/Bear_trap.PNG/250px-Bear_trap.PNG?t=2012081614160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53" y="867165"/>
            <a:ext cx="358951" cy="35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4" descr="Résultat de recherche d'images pour &quot;mouse icon&quot;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57" y="1097823"/>
            <a:ext cx="142016" cy="21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e 74"/>
          <p:cNvGrpSpPr/>
          <p:nvPr/>
        </p:nvGrpSpPr>
        <p:grpSpPr>
          <a:xfrm>
            <a:off x="1310345" y="3228116"/>
            <a:ext cx="2201208" cy="1733945"/>
            <a:chOff x="2349825" y="3446947"/>
            <a:chExt cx="2235957" cy="1761318"/>
          </a:xfrm>
        </p:grpSpPr>
        <p:sp>
          <p:nvSpPr>
            <p:cNvPr id="76" name="ZoneTexte 75"/>
            <p:cNvSpPr txBox="1"/>
            <p:nvPr/>
          </p:nvSpPr>
          <p:spPr>
            <a:xfrm>
              <a:off x="2349825" y="3806313"/>
              <a:ext cx="2122011" cy="8753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{ </a:t>
              </a:r>
            </a:p>
            <a:p>
              <a:r>
                <a:rPr lang="fr-FR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  ‘UUID’ = ‘392f034c‘</a:t>
              </a:r>
            </a:p>
            <a:p>
              <a:r>
                <a:rPr lang="fr-FR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  ‘Client’= ‘ACME’</a:t>
              </a:r>
            </a:p>
            <a:p>
              <a:r>
                <a:rPr lang="fr-FR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  ‘</a:t>
              </a:r>
              <a:r>
                <a:rPr lang="fr-FR" sz="1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ProductBought</a:t>
              </a:r>
              <a:r>
                <a:rPr lang="fr-FR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’ = ‘55674’</a:t>
              </a:r>
            </a:p>
            <a:p>
              <a:r>
                <a:rPr lang="fr-FR" sz="1000" dirty="0"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</p:txBody>
        </p:sp>
        <p:sp>
          <p:nvSpPr>
            <p:cNvPr id="77" name="Flèche droite 76"/>
            <p:cNvSpPr/>
            <p:nvPr/>
          </p:nvSpPr>
          <p:spPr>
            <a:xfrm>
              <a:off x="2368317" y="3446947"/>
              <a:ext cx="2217465" cy="176131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3141341" y="1114859"/>
            <a:ext cx="3195115" cy="23735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79" name="Rectangle 78"/>
          <p:cNvSpPr/>
          <p:nvPr/>
        </p:nvSpPr>
        <p:spPr>
          <a:xfrm>
            <a:off x="3137229" y="1114626"/>
            <a:ext cx="3199168" cy="155283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825">
                <a:solidFill>
                  <a:schemeClr val="tx1"/>
                </a:solidFill>
              </a:rPr>
              <a:t>http://www.criteo.com/stats</a:t>
            </a:r>
          </a:p>
        </p:txBody>
      </p:sp>
      <p:cxnSp>
        <p:nvCxnSpPr>
          <p:cNvPr id="33" name="Connecteur droit avec flèche 32"/>
          <p:cNvCxnSpPr/>
          <p:nvPr/>
        </p:nvCxnSpPr>
        <p:spPr>
          <a:xfrm flipV="1">
            <a:off x="3312353" y="3270234"/>
            <a:ext cx="2869690" cy="73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avec flèche 81"/>
          <p:cNvCxnSpPr/>
          <p:nvPr/>
        </p:nvCxnSpPr>
        <p:spPr>
          <a:xfrm flipV="1">
            <a:off x="3312353" y="1812631"/>
            <a:ext cx="0" cy="14649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orme libre 49"/>
          <p:cNvSpPr/>
          <p:nvPr/>
        </p:nvSpPr>
        <p:spPr>
          <a:xfrm>
            <a:off x="3312353" y="2210395"/>
            <a:ext cx="2769677" cy="591415"/>
          </a:xfrm>
          <a:custGeom>
            <a:avLst/>
            <a:gdLst>
              <a:gd name="connsiteX0" fmla="*/ 0 w 2453640"/>
              <a:gd name="connsiteY0" fmla="*/ 647700 h 788553"/>
              <a:gd name="connsiteX1" fmla="*/ 449580 w 2453640"/>
              <a:gd name="connsiteY1" fmla="*/ 312420 h 788553"/>
              <a:gd name="connsiteX2" fmla="*/ 731520 w 2453640"/>
              <a:gd name="connsiteY2" fmla="*/ 480060 h 788553"/>
              <a:gd name="connsiteX3" fmla="*/ 975360 w 2453640"/>
              <a:gd name="connsiteY3" fmla="*/ 236220 h 788553"/>
              <a:gd name="connsiteX4" fmla="*/ 1242060 w 2453640"/>
              <a:gd name="connsiteY4" fmla="*/ 670560 h 788553"/>
              <a:gd name="connsiteX5" fmla="*/ 1706880 w 2453640"/>
              <a:gd name="connsiteY5" fmla="*/ 396240 h 788553"/>
              <a:gd name="connsiteX6" fmla="*/ 1889760 w 2453640"/>
              <a:gd name="connsiteY6" fmla="*/ 784860 h 788553"/>
              <a:gd name="connsiteX7" fmla="*/ 2049780 w 2453640"/>
              <a:gd name="connsiteY7" fmla="*/ 114300 h 788553"/>
              <a:gd name="connsiteX8" fmla="*/ 2270760 w 2453640"/>
              <a:gd name="connsiteY8" fmla="*/ 175260 h 788553"/>
              <a:gd name="connsiteX9" fmla="*/ 2453640 w 2453640"/>
              <a:gd name="connsiteY9" fmla="*/ 0 h 788553"/>
              <a:gd name="connsiteX10" fmla="*/ 2453640 w 2453640"/>
              <a:gd name="connsiteY10" fmla="*/ 0 h 788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3640" h="788553">
                <a:moveTo>
                  <a:pt x="0" y="647700"/>
                </a:moveTo>
                <a:cubicBezTo>
                  <a:pt x="163830" y="494030"/>
                  <a:pt x="327660" y="340360"/>
                  <a:pt x="449580" y="312420"/>
                </a:cubicBezTo>
                <a:cubicBezTo>
                  <a:pt x="571500" y="284480"/>
                  <a:pt x="643890" y="492760"/>
                  <a:pt x="731520" y="480060"/>
                </a:cubicBezTo>
                <a:cubicBezTo>
                  <a:pt x="819150" y="467360"/>
                  <a:pt x="890270" y="204470"/>
                  <a:pt x="975360" y="236220"/>
                </a:cubicBezTo>
                <a:cubicBezTo>
                  <a:pt x="1060450" y="267970"/>
                  <a:pt x="1120140" y="643890"/>
                  <a:pt x="1242060" y="670560"/>
                </a:cubicBezTo>
                <a:cubicBezTo>
                  <a:pt x="1363980" y="697230"/>
                  <a:pt x="1598930" y="377190"/>
                  <a:pt x="1706880" y="396240"/>
                </a:cubicBezTo>
                <a:cubicBezTo>
                  <a:pt x="1814830" y="415290"/>
                  <a:pt x="1832610" y="831850"/>
                  <a:pt x="1889760" y="784860"/>
                </a:cubicBezTo>
                <a:cubicBezTo>
                  <a:pt x="1946910" y="737870"/>
                  <a:pt x="1986280" y="215900"/>
                  <a:pt x="2049780" y="114300"/>
                </a:cubicBezTo>
                <a:cubicBezTo>
                  <a:pt x="2113280" y="12700"/>
                  <a:pt x="2203450" y="194310"/>
                  <a:pt x="2270760" y="175260"/>
                </a:cubicBezTo>
                <a:cubicBezTo>
                  <a:pt x="2338070" y="156210"/>
                  <a:pt x="2453640" y="0"/>
                  <a:pt x="2453640" y="0"/>
                </a:cubicBezTo>
                <a:lnTo>
                  <a:pt x="2453640" y="0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85" name="Picture 2" descr="https://upload.wikimedia.org/wikipedia/commons/6/6e/Acme-corp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23" y="1506234"/>
            <a:ext cx="389006" cy="180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ZoneTexte 52"/>
          <p:cNvSpPr txBox="1"/>
          <p:nvPr/>
        </p:nvSpPr>
        <p:spPr>
          <a:xfrm>
            <a:off x="3085237" y="2205994"/>
            <a:ext cx="305918" cy="50557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fr-FR" sz="788"/>
              <a:t>#</a:t>
            </a:r>
            <a:r>
              <a:rPr lang="fr-FR" sz="788" err="1"/>
              <a:t>users</a:t>
            </a:r>
            <a:endParaRPr lang="fr-FR" sz="788"/>
          </a:p>
        </p:txBody>
      </p:sp>
      <p:sp>
        <p:nvSpPr>
          <p:cNvPr id="88" name="ZoneTexte 87"/>
          <p:cNvSpPr txBox="1"/>
          <p:nvPr/>
        </p:nvSpPr>
        <p:spPr>
          <a:xfrm>
            <a:off x="5802361" y="3230406"/>
            <a:ext cx="759364" cy="213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 dirty="0"/>
              <a:t>time</a:t>
            </a:r>
          </a:p>
        </p:txBody>
      </p:sp>
      <p:sp>
        <p:nvSpPr>
          <p:cNvPr id="80" name="ZoneTexte 79"/>
          <p:cNvSpPr txBox="1"/>
          <p:nvPr/>
        </p:nvSpPr>
        <p:spPr>
          <a:xfrm>
            <a:off x="3234878" y="1461158"/>
            <a:ext cx="24122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/>
              <a:t>Acme</a:t>
            </a:r>
            <a:r>
              <a:rPr lang="fr-FR" sz="1050" b="1" dirty="0"/>
              <a:t>: </a:t>
            </a:r>
            <a:r>
              <a:rPr lang="ru-RU" sz="1050" b="1" dirty="0"/>
              <a:t>отчет о пользователях</a:t>
            </a:r>
            <a:endParaRPr lang="fr-FR" sz="1050" b="1" dirty="0"/>
          </a:p>
        </p:txBody>
      </p:sp>
      <p:pic>
        <p:nvPicPr>
          <p:cNvPr id="1036" name="Picture 12" descr="http://www.agoranov.com/wp-content/uploads/2015/06/94065.jpg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395" y="1962916"/>
            <a:ext cx="1895999" cy="52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26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00672 L -0.00104 0.360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05 -4.07407E-6 L 0.05339 0.04005 C 0.04935 0.04908 0.0431 0.05394 0.03672 0.05394 C 0.02943 0.05394 0.02357 0.04908 0.01953 0.04005 L -2.08333E-7 -4.07407E-6 " pathEditMode="relative" rAng="0" ptsTypes="AAAAA">
                                      <p:cBhvr>
                                        <p:cTn id="120" dur="1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 tmFilter="0, 0; .2, .5; .8, .5; 1, 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4" dur="250" autoRev="1" fill="hold"/>
                                        <p:tgtEl>
                                          <p:spTgt spid="10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305 -3.7037E-7 L 0.05339 0.04005 C 0.04935 0.04907 0.0431 0.05394 0.03672 0.05394 C 0.02943 0.05394 0.02357 0.04907 0.01954 0.04005 L 5E-6 -3.7037E-7 " pathEditMode="relative" rAng="0" ptsTypes="AAAAA">
                                      <p:cBhvr>
                                        <p:cTn id="20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9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8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500"/>
                            </p:stCondLst>
                            <p:childTnLst>
                              <p:par>
                                <p:cTn id="2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0.1875 -1.11111E-6 C 0.27135 -1.11111E-6 0.37513 -0.18194 0.37513 -0.3294 L 0.37513 -0.6588 " pathEditMode="relative" rAng="0" ptsTypes="AAAA">
                                      <p:cBhvr>
                                        <p:cTn id="25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0" y="-3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2000"/>
                            </p:stCondLst>
                            <p:childTnLst>
                              <p:par>
                                <p:cTn id="2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5" grpId="0" animBg="1"/>
      <p:bldP spid="25" grpId="1" animBg="1"/>
      <p:bldP spid="17" grpId="0" animBg="1"/>
      <p:bldP spid="17" grpId="1" animBg="1"/>
      <p:bldP spid="27" grpId="0" animBg="1"/>
      <p:bldP spid="27" grpId="1" animBg="1"/>
      <p:bldP spid="18" grpId="0"/>
      <p:bldP spid="18" grpId="1"/>
      <p:bldP spid="22" grpId="0" animBg="1"/>
      <p:bldP spid="22" grpId="1" animBg="1"/>
      <p:bldP spid="41" grpId="0" animBg="1"/>
      <p:bldP spid="41" grpId="1" animBg="1"/>
      <p:bldP spid="42" grpId="0" animBg="1"/>
      <p:bldP spid="42" grpId="1" animBg="1"/>
      <p:bldP spid="26" grpId="0" animBg="1"/>
      <p:bldP spid="26" grpId="1" animBg="1"/>
      <p:bldP spid="23" grpId="0"/>
      <p:bldP spid="23" grpId="1"/>
      <p:bldP spid="52" grpId="0"/>
      <p:bldP spid="52" grpId="1"/>
      <p:bldP spid="24" grpId="0"/>
      <p:bldP spid="24" grpId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61" grpId="0"/>
      <p:bldP spid="61" grpId="1"/>
      <p:bldP spid="62" grpId="0"/>
      <p:bldP spid="62" grpId="1"/>
      <p:bldP spid="63" grpId="0"/>
      <p:bldP spid="63" grpId="1"/>
      <p:bldP spid="64" grpId="0" animBg="1"/>
      <p:bldP spid="64" grpId="1" animBg="1"/>
      <p:bldP spid="29" grpId="0" animBg="1"/>
      <p:bldP spid="29" grpId="1" animBg="1"/>
      <p:bldP spid="30" grpId="0" animBg="1"/>
      <p:bldP spid="79" grpId="0" animBg="1"/>
      <p:bldP spid="50" grpId="0" animBg="1"/>
      <p:bldP spid="53" grpId="0"/>
      <p:bldP spid="88" grpId="0"/>
      <p:bldP spid="8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29E8F4C3-59F2-894A-904A-BD9D68128EAA}"/>
              </a:ext>
            </a:extLst>
          </p:cNvPr>
          <p:cNvSpPr/>
          <p:nvPr/>
        </p:nvSpPr>
        <p:spPr>
          <a:xfrm>
            <a:off x="7120800" y="642439"/>
            <a:ext cx="2029377" cy="10831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6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BEC4D45-D644-F441-8646-A320618C9462}"/>
              </a:ext>
            </a:extLst>
          </p:cNvPr>
          <p:cNvSpPr/>
          <p:nvPr/>
        </p:nvSpPr>
        <p:spPr>
          <a:xfrm>
            <a:off x="7127302" y="1725578"/>
            <a:ext cx="2036874" cy="23632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60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1646" y="642439"/>
            <a:ext cx="7115862" cy="344328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fr-FR" sz="600" dirty="0">
                <a:latin typeface="Helvetica" charset="0"/>
                <a:ea typeface="Helvetica" charset="0"/>
                <a:cs typeface="Helvetica" charset="0"/>
              </a:rPr>
              <a:t>…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078" y="3772131"/>
            <a:ext cx="9133528" cy="307625"/>
            <a:chOff x="9934" y="5396154"/>
            <a:chExt cx="12198335" cy="393980"/>
          </a:xfrm>
        </p:grpSpPr>
        <p:sp>
          <p:nvSpPr>
            <p:cNvPr id="68" name="Rectangle 67"/>
            <p:cNvSpPr/>
            <p:nvPr/>
          </p:nvSpPr>
          <p:spPr>
            <a:xfrm>
              <a:off x="9934" y="5396154"/>
              <a:ext cx="12198335" cy="39398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fr-FR" sz="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582" y="5420656"/>
              <a:ext cx="916093" cy="337243"/>
            </a:xfrm>
            <a:prstGeom prst="rect">
              <a:avLst/>
            </a:prstGeom>
          </p:spPr>
        </p:pic>
      </p:grpSp>
      <p:grpSp>
        <p:nvGrpSpPr>
          <p:cNvPr id="81" name="Groupe 80"/>
          <p:cNvGrpSpPr/>
          <p:nvPr/>
        </p:nvGrpSpPr>
        <p:grpSpPr>
          <a:xfrm>
            <a:off x="8627" y="2607357"/>
            <a:ext cx="9148751" cy="295485"/>
            <a:chOff x="1" y="3871932"/>
            <a:chExt cx="12198335" cy="393980"/>
          </a:xfrm>
        </p:grpSpPr>
        <p:sp>
          <p:nvSpPr>
            <p:cNvPr id="82" name="Rectangle 81"/>
            <p:cNvSpPr/>
            <p:nvPr/>
          </p:nvSpPr>
          <p:spPr>
            <a:xfrm>
              <a:off x="1" y="3871932"/>
              <a:ext cx="12198335" cy="393980"/>
            </a:xfrm>
            <a:prstGeom prst="rect">
              <a:avLst/>
            </a:prstGeom>
            <a:solidFill>
              <a:srgbClr val="F1B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fr-FR" sz="6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83" name="Image 82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806" r="15923"/>
            <a:stretch/>
          </p:blipFill>
          <p:spPr>
            <a:xfrm>
              <a:off x="1" y="3937016"/>
              <a:ext cx="1111249" cy="289798"/>
            </a:xfrm>
            <a:prstGeom prst="rect">
              <a:avLst/>
            </a:prstGeom>
          </p:spPr>
        </p:pic>
      </p:grpSp>
      <p:grpSp>
        <p:nvGrpSpPr>
          <p:cNvPr id="84" name="Groupe 83"/>
          <p:cNvGrpSpPr/>
          <p:nvPr/>
        </p:nvGrpSpPr>
        <p:grpSpPr>
          <a:xfrm>
            <a:off x="3235" y="1430093"/>
            <a:ext cx="9148751" cy="295485"/>
            <a:chOff x="1" y="3871932"/>
            <a:chExt cx="12198335" cy="393980"/>
          </a:xfrm>
        </p:grpSpPr>
        <p:sp>
          <p:nvSpPr>
            <p:cNvPr id="85" name="Rectangle 84"/>
            <p:cNvSpPr/>
            <p:nvPr/>
          </p:nvSpPr>
          <p:spPr>
            <a:xfrm>
              <a:off x="1" y="3871932"/>
              <a:ext cx="12198335" cy="393980"/>
            </a:xfrm>
            <a:prstGeom prst="rect">
              <a:avLst/>
            </a:prstGeom>
            <a:solidFill>
              <a:srgbClr val="F1BD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fr-FR" sz="600"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86" name="Image 85"/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15806" r="15923"/>
            <a:stretch/>
          </p:blipFill>
          <p:spPr>
            <a:xfrm>
              <a:off x="1" y="3937016"/>
              <a:ext cx="1111249" cy="28979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A2E75BB-23C4-3443-A25A-4ACCCD097051}"/>
              </a:ext>
            </a:extLst>
          </p:cNvPr>
          <p:cNvGrpSpPr/>
          <p:nvPr/>
        </p:nvGrpSpPr>
        <p:grpSpPr>
          <a:xfrm>
            <a:off x="1418590" y="775333"/>
            <a:ext cx="2074198" cy="656463"/>
            <a:chOff x="979170" y="875522"/>
            <a:chExt cx="1645996" cy="656463"/>
          </a:xfrm>
        </p:grpSpPr>
        <p:sp>
          <p:nvSpPr>
            <p:cNvPr id="87" name="Rectangle à coins arrondis 86"/>
            <p:cNvSpPr/>
            <p:nvPr/>
          </p:nvSpPr>
          <p:spPr>
            <a:xfrm>
              <a:off x="979170" y="1267730"/>
              <a:ext cx="1645996" cy="26425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HiveServer2 Thrift Client</a:t>
              </a:r>
            </a:p>
          </p:txBody>
        </p:sp>
        <p:sp>
          <p:nvSpPr>
            <p:cNvPr id="88" name="Rectangle à coins arrondis 87"/>
            <p:cNvSpPr/>
            <p:nvPr/>
          </p:nvSpPr>
          <p:spPr>
            <a:xfrm>
              <a:off x="979170" y="875522"/>
              <a:ext cx="1645996" cy="39177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App #1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DCC25C3-53F3-7D45-8F14-D72B26D53FBA}"/>
              </a:ext>
            </a:extLst>
          </p:cNvPr>
          <p:cNvGrpSpPr/>
          <p:nvPr/>
        </p:nvGrpSpPr>
        <p:grpSpPr>
          <a:xfrm>
            <a:off x="7317726" y="571377"/>
            <a:ext cx="1688407" cy="844936"/>
            <a:chOff x="7317726" y="571377"/>
            <a:chExt cx="1688407" cy="844936"/>
          </a:xfrm>
        </p:grpSpPr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41965A47-AC24-834E-A5AD-C61703C1FC36}"/>
                </a:ext>
              </a:extLst>
            </p:cNvPr>
            <p:cNvSpPr/>
            <p:nvPr/>
          </p:nvSpPr>
          <p:spPr>
            <a:xfrm>
              <a:off x="7351333" y="571377"/>
              <a:ext cx="1654800" cy="774344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fr-FR" sz="14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7317726" y="600016"/>
              <a:ext cx="1638843" cy="816297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Bare metal</a:t>
              </a:r>
              <a:r>
                <a:rPr lang="ru-RU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сервер</a:t>
              </a:r>
              <a:endParaRPr lang="fr-FR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95" name="Groupe 94"/>
            <p:cNvGrpSpPr/>
            <p:nvPr/>
          </p:nvGrpSpPr>
          <p:grpSpPr>
            <a:xfrm>
              <a:off x="7460046" y="848695"/>
              <a:ext cx="1287635" cy="423782"/>
              <a:chOff x="4997039" y="1650583"/>
              <a:chExt cx="1513304" cy="565042"/>
            </a:xfrm>
          </p:grpSpPr>
          <p:sp>
            <p:nvSpPr>
              <p:cNvPr id="96" name="Rectangle à coins arrondis 95"/>
              <p:cNvSpPr/>
              <p:nvPr/>
            </p:nvSpPr>
            <p:spPr>
              <a:xfrm>
                <a:off x="4997039" y="1650583"/>
                <a:ext cx="1513304" cy="565042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fr-FR" sz="1600" b="1" dirty="0" err="1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Beeline</a:t>
                </a:r>
                <a:endParaRPr lang="fr-FR" sz="16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pic>
            <p:nvPicPr>
              <p:cNvPr id="97" name="Image 9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24000" y="1693450"/>
                <a:ext cx="530752" cy="477863"/>
              </a:xfrm>
              <a:prstGeom prst="rect">
                <a:avLst/>
              </a:prstGeom>
              <a:ln w="12700">
                <a:noFill/>
              </a:ln>
            </p:spPr>
          </p:pic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8D6F51-0142-204D-A571-E16A686E4C1B}"/>
              </a:ext>
            </a:extLst>
          </p:cNvPr>
          <p:cNvGrpSpPr/>
          <p:nvPr/>
        </p:nvGrpSpPr>
        <p:grpSpPr>
          <a:xfrm>
            <a:off x="77903" y="1751276"/>
            <a:ext cx="2309960" cy="778920"/>
            <a:chOff x="69277" y="1906544"/>
            <a:chExt cx="2309960" cy="778920"/>
          </a:xfrm>
        </p:grpSpPr>
        <p:sp>
          <p:nvSpPr>
            <p:cNvPr id="74" name="Rectangle à coins arrondis 73"/>
            <p:cNvSpPr/>
            <p:nvPr/>
          </p:nvSpPr>
          <p:spPr>
            <a:xfrm>
              <a:off x="69277" y="2111848"/>
              <a:ext cx="1924075" cy="57361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4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         HiveServer2</a:t>
              </a:r>
            </a:p>
            <a:p>
              <a:r>
                <a:rPr lang="fr-FR" sz="12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             Instance #1</a:t>
              </a:r>
            </a:p>
          </p:txBody>
        </p:sp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301" y="2196967"/>
              <a:ext cx="495817" cy="420823"/>
            </a:xfrm>
            <a:prstGeom prst="rect">
              <a:avLst/>
            </a:prstGeom>
          </p:spPr>
        </p:pic>
        <p:sp>
          <p:nvSpPr>
            <p:cNvPr id="73" name="Rectangle à coins arrondis 72"/>
            <p:cNvSpPr/>
            <p:nvPr/>
          </p:nvSpPr>
          <p:spPr>
            <a:xfrm>
              <a:off x="224084" y="1906544"/>
              <a:ext cx="710998" cy="2053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Thrift</a:t>
              </a:r>
            </a:p>
          </p:txBody>
        </p:sp>
        <p:sp>
          <p:nvSpPr>
            <p:cNvPr id="99" name="Rectangle à coins arrondis 98"/>
            <p:cNvSpPr/>
            <p:nvPr/>
          </p:nvSpPr>
          <p:spPr>
            <a:xfrm>
              <a:off x="1175804" y="1922657"/>
              <a:ext cx="676100" cy="185923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JDBC</a:t>
              </a:r>
            </a:p>
          </p:txBody>
        </p:sp>
        <p:sp>
          <p:nvSpPr>
            <p:cNvPr id="30" name="Rectangle à coins arrondis 29"/>
            <p:cNvSpPr/>
            <p:nvPr/>
          </p:nvSpPr>
          <p:spPr>
            <a:xfrm>
              <a:off x="1694556" y="2130747"/>
              <a:ext cx="684681" cy="18661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>
                  <a:latin typeface="Helvetica" charset="0"/>
                  <a:ea typeface="Helvetica" charset="0"/>
                  <a:cs typeface="Helvetica" charset="0"/>
                </a:rPr>
                <a:t>v1.2.0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5E47BC-E763-8D4B-85C1-88B5A8019E78}"/>
              </a:ext>
            </a:extLst>
          </p:cNvPr>
          <p:cNvGrpSpPr/>
          <p:nvPr/>
        </p:nvGrpSpPr>
        <p:grpSpPr>
          <a:xfrm>
            <a:off x="3105547" y="4132696"/>
            <a:ext cx="2698084" cy="947698"/>
            <a:chOff x="3105547" y="4167200"/>
            <a:chExt cx="2698084" cy="947698"/>
          </a:xfrm>
        </p:grpSpPr>
        <p:sp>
          <p:nvSpPr>
            <p:cNvPr id="72" name="Rectangle 71"/>
            <p:cNvSpPr/>
            <p:nvPr/>
          </p:nvSpPr>
          <p:spPr>
            <a:xfrm>
              <a:off x="4479666" y="4167200"/>
              <a:ext cx="1196093" cy="94769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fr-FR" sz="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105547" y="4167200"/>
              <a:ext cx="1239890" cy="947698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fr-FR" sz="600" dirty="0">
                <a:latin typeface="Helvetica" charset="0"/>
                <a:ea typeface="Helvetica" charset="0"/>
                <a:cs typeface="Helvetica" charset="0"/>
              </a:endParaRPr>
            </a:p>
          </p:txBody>
        </p:sp>
        <p:grpSp>
          <p:nvGrpSpPr>
            <p:cNvPr id="77" name="Groupe 17"/>
            <p:cNvGrpSpPr/>
            <p:nvPr/>
          </p:nvGrpSpPr>
          <p:grpSpPr>
            <a:xfrm>
              <a:off x="3171167" y="4284985"/>
              <a:ext cx="2632464" cy="785561"/>
              <a:chOff x="1447996" y="3797520"/>
              <a:chExt cx="3106641" cy="1162230"/>
            </a:xfrm>
          </p:grpSpPr>
          <p:sp>
            <p:nvSpPr>
              <p:cNvPr id="78" name="Rectangle à coins arrondis 12"/>
              <p:cNvSpPr/>
              <p:nvPr/>
            </p:nvSpPr>
            <p:spPr>
              <a:xfrm>
                <a:off x="1447996" y="4037183"/>
                <a:ext cx="3106641" cy="682906"/>
              </a:xfrm>
              <a:prstGeom prst="round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350">
                  <a:latin typeface="Helvetica" charset="0"/>
                  <a:ea typeface="Helvetica" charset="0"/>
                  <a:cs typeface="Helvetica" charset="0"/>
                </a:endParaRPr>
              </a:p>
            </p:txBody>
          </p:sp>
          <p:grpSp>
            <p:nvGrpSpPr>
              <p:cNvPr id="79" name="Groupe 11"/>
              <p:cNvGrpSpPr/>
              <p:nvPr/>
            </p:nvGrpSpPr>
            <p:grpSpPr>
              <a:xfrm>
                <a:off x="1651750" y="3797521"/>
                <a:ext cx="914400" cy="1162229"/>
                <a:chOff x="2146570" y="2483795"/>
                <a:chExt cx="914400" cy="1162229"/>
              </a:xfrm>
              <a:solidFill>
                <a:schemeClr val="bg1"/>
              </a:solidFill>
            </p:grpSpPr>
            <p:sp>
              <p:nvSpPr>
                <p:cNvPr id="92" name="Organigramme : Disque magnétique 8"/>
                <p:cNvSpPr/>
                <p:nvPr/>
              </p:nvSpPr>
              <p:spPr>
                <a:xfrm>
                  <a:off x="2146570" y="2483795"/>
                  <a:ext cx="914400" cy="1162229"/>
                </a:xfrm>
                <a:prstGeom prst="flowChartMagneticDisk">
                  <a:avLst/>
                </a:prstGeom>
                <a:grpFill/>
                <a:ln>
                  <a:solidFill>
                    <a:srgbClr val="00618B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  <p:pic>
              <p:nvPicPr>
                <p:cNvPr id="93" name="Image 10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2109" y="2976862"/>
                  <a:ext cx="743322" cy="384437"/>
                </a:xfrm>
                <a:prstGeom prst="rect">
                  <a:avLst/>
                </a:prstGeom>
                <a:grpFill/>
              </p:spPr>
            </p:pic>
          </p:grpSp>
          <p:pic>
            <p:nvPicPr>
              <p:cNvPr id="80" name="Image 13"/>
              <p:cNvPicPr>
                <a:picLocks noChangeAspect="1"/>
              </p:cNvPicPr>
              <p:nvPr/>
            </p:nvPicPr>
            <p:blipFill rotWithShape="1"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309" r="39587"/>
              <a:stretch/>
            </p:blipFill>
            <p:spPr>
              <a:xfrm>
                <a:off x="2816349" y="4224023"/>
                <a:ext cx="374918" cy="309223"/>
              </a:xfrm>
              <a:prstGeom prst="rect">
                <a:avLst/>
              </a:prstGeom>
            </p:spPr>
          </p:pic>
          <p:grpSp>
            <p:nvGrpSpPr>
              <p:cNvPr id="89" name="Groupe 14"/>
              <p:cNvGrpSpPr/>
              <p:nvPr/>
            </p:nvGrpSpPr>
            <p:grpSpPr>
              <a:xfrm>
                <a:off x="3441467" y="3797520"/>
                <a:ext cx="914400" cy="1162229"/>
                <a:chOff x="2146570" y="2483795"/>
                <a:chExt cx="914400" cy="1162229"/>
              </a:xfrm>
              <a:solidFill>
                <a:schemeClr val="bg1"/>
              </a:solidFill>
            </p:grpSpPr>
            <p:sp>
              <p:nvSpPr>
                <p:cNvPr id="90" name="Organigramme : Disque magnétique 15"/>
                <p:cNvSpPr/>
                <p:nvPr/>
              </p:nvSpPr>
              <p:spPr>
                <a:xfrm>
                  <a:off x="2146570" y="2483795"/>
                  <a:ext cx="914400" cy="1162229"/>
                </a:xfrm>
                <a:prstGeom prst="flowChartMagneticDisk">
                  <a:avLst/>
                </a:prstGeom>
                <a:grpFill/>
                <a:ln>
                  <a:solidFill>
                    <a:srgbClr val="00618B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fr-FR" sz="1350">
                    <a:latin typeface="Helvetica" charset="0"/>
                    <a:ea typeface="Helvetica" charset="0"/>
                    <a:cs typeface="Helvetica" charset="0"/>
                  </a:endParaRPr>
                </a:p>
              </p:txBody>
            </p:sp>
            <p:pic>
              <p:nvPicPr>
                <p:cNvPr id="91" name="Image 16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2109" y="2976862"/>
                  <a:ext cx="743322" cy="384437"/>
                </a:xfrm>
                <a:prstGeom prst="rect">
                  <a:avLst/>
                </a:prstGeom>
                <a:grpFill/>
              </p:spPr>
            </p:pic>
          </p:grpSp>
        </p:grpSp>
      </p:grpSp>
      <p:sp>
        <p:nvSpPr>
          <p:cNvPr id="98" name="Title 1">
            <a:extLst>
              <a:ext uri="{FF2B5EF4-FFF2-40B4-BE49-F238E27FC236}">
                <a16:creationId xmlns:a16="http://schemas.microsoft.com/office/drawing/2014/main" id="{89EF5394-4562-9B43-9A33-61385EBBB6B7}"/>
              </a:ext>
            </a:extLst>
          </p:cNvPr>
          <p:cNvSpPr txBox="1">
            <a:spLocks/>
          </p:cNvSpPr>
          <p:nvPr/>
        </p:nvSpPr>
        <p:spPr>
          <a:xfrm>
            <a:off x="137867" y="53539"/>
            <a:ext cx="8229600" cy="562567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Hive </a:t>
            </a:r>
            <a:r>
              <a:rPr lang="ru-RU" sz="3600" dirty="0"/>
              <a:t>на </a:t>
            </a:r>
            <a:r>
              <a:rPr lang="en-US" sz="3600" dirty="0"/>
              <a:t>Mesos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4" y="725086"/>
            <a:ext cx="741189" cy="280829"/>
          </a:xfrm>
          <a:prstGeom prst="rect">
            <a:avLst/>
          </a:prstGeom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932A507-0360-A94A-9C8F-FBE23B939D4B}"/>
              </a:ext>
            </a:extLst>
          </p:cNvPr>
          <p:cNvGrpSpPr/>
          <p:nvPr/>
        </p:nvGrpSpPr>
        <p:grpSpPr>
          <a:xfrm>
            <a:off x="4182428" y="753733"/>
            <a:ext cx="2074198" cy="656463"/>
            <a:chOff x="979170" y="875522"/>
            <a:chExt cx="1645996" cy="656463"/>
          </a:xfrm>
        </p:grpSpPr>
        <p:sp>
          <p:nvSpPr>
            <p:cNvPr id="131" name="Rectangle à coins arrondis 86">
              <a:extLst>
                <a:ext uri="{FF2B5EF4-FFF2-40B4-BE49-F238E27FC236}">
                  <a16:creationId xmlns:a16="http://schemas.microsoft.com/office/drawing/2014/main" id="{94E281EA-1AF3-9643-95F7-6C8CDFC643AF}"/>
                </a:ext>
              </a:extLst>
            </p:cNvPr>
            <p:cNvSpPr/>
            <p:nvPr/>
          </p:nvSpPr>
          <p:spPr>
            <a:xfrm>
              <a:off x="979170" y="1267730"/>
              <a:ext cx="1645996" cy="264255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HiveServer2 Thrift Client</a:t>
              </a:r>
            </a:p>
          </p:txBody>
        </p:sp>
        <p:sp>
          <p:nvSpPr>
            <p:cNvPr id="132" name="Rectangle à coins arrondis 87">
              <a:extLst>
                <a:ext uri="{FF2B5EF4-FFF2-40B4-BE49-F238E27FC236}">
                  <a16:creationId xmlns:a16="http://schemas.microsoft.com/office/drawing/2014/main" id="{81EB13EA-0898-214A-8A36-05A951C08F4D}"/>
                </a:ext>
              </a:extLst>
            </p:cNvPr>
            <p:cNvSpPr/>
            <p:nvPr/>
          </p:nvSpPr>
          <p:spPr>
            <a:xfrm>
              <a:off x="979170" y="875522"/>
              <a:ext cx="1645996" cy="39177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App #N</a:t>
              </a: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E5CB5389-C992-A940-B13A-71B0616DD2D4}"/>
              </a:ext>
            </a:extLst>
          </p:cNvPr>
          <p:cNvGrpSpPr/>
          <p:nvPr/>
        </p:nvGrpSpPr>
        <p:grpSpPr>
          <a:xfrm>
            <a:off x="3220391" y="1766516"/>
            <a:ext cx="2309960" cy="778920"/>
            <a:chOff x="69277" y="1906544"/>
            <a:chExt cx="2309960" cy="778920"/>
          </a:xfrm>
        </p:grpSpPr>
        <p:sp>
          <p:nvSpPr>
            <p:cNvPr id="190" name="Rectangle à coins arrondis 73">
              <a:extLst>
                <a:ext uri="{FF2B5EF4-FFF2-40B4-BE49-F238E27FC236}">
                  <a16:creationId xmlns:a16="http://schemas.microsoft.com/office/drawing/2014/main" id="{ABF9CEC8-6397-2241-BAB4-C9EB4ABADD83}"/>
                </a:ext>
              </a:extLst>
            </p:cNvPr>
            <p:cNvSpPr/>
            <p:nvPr/>
          </p:nvSpPr>
          <p:spPr>
            <a:xfrm>
              <a:off x="69277" y="2111848"/>
              <a:ext cx="1924075" cy="57361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4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         HiveServer2</a:t>
              </a:r>
            </a:p>
            <a:p>
              <a:r>
                <a:rPr lang="fr-FR" sz="12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             Instance #M</a:t>
              </a:r>
            </a:p>
          </p:txBody>
        </p:sp>
        <p:pic>
          <p:nvPicPr>
            <p:cNvPr id="191" name="Image 74">
              <a:extLst>
                <a:ext uri="{FF2B5EF4-FFF2-40B4-BE49-F238E27FC236}">
                  <a16:creationId xmlns:a16="http://schemas.microsoft.com/office/drawing/2014/main" id="{31E27DA9-7B66-3C48-BA9D-D546024C1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301" y="2196967"/>
              <a:ext cx="495817" cy="420823"/>
            </a:xfrm>
            <a:prstGeom prst="rect">
              <a:avLst/>
            </a:prstGeom>
          </p:spPr>
        </p:pic>
        <p:sp>
          <p:nvSpPr>
            <p:cNvPr id="192" name="Rectangle à coins arrondis 72">
              <a:extLst>
                <a:ext uri="{FF2B5EF4-FFF2-40B4-BE49-F238E27FC236}">
                  <a16:creationId xmlns:a16="http://schemas.microsoft.com/office/drawing/2014/main" id="{FB857ACE-8B7A-434E-A816-D056DBE3CA22}"/>
                </a:ext>
              </a:extLst>
            </p:cNvPr>
            <p:cNvSpPr/>
            <p:nvPr/>
          </p:nvSpPr>
          <p:spPr>
            <a:xfrm>
              <a:off x="224084" y="1906544"/>
              <a:ext cx="710998" cy="2053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Thrift</a:t>
              </a:r>
            </a:p>
          </p:txBody>
        </p:sp>
        <p:sp>
          <p:nvSpPr>
            <p:cNvPr id="193" name="Rectangle à coins arrondis 98">
              <a:extLst>
                <a:ext uri="{FF2B5EF4-FFF2-40B4-BE49-F238E27FC236}">
                  <a16:creationId xmlns:a16="http://schemas.microsoft.com/office/drawing/2014/main" id="{5599543C-BCE9-C245-91C3-1CF7BC4E73A2}"/>
                </a:ext>
              </a:extLst>
            </p:cNvPr>
            <p:cNvSpPr/>
            <p:nvPr/>
          </p:nvSpPr>
          <p:spPr>
            <a:xfrm>
              <a:off x="1175804" y="1922657"/>
              <a:ext cx="676100" cy="185923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JDBC</a:t>
              </a:r>
            </a:p>
          </p:txBody>
        </p:sp>
        <p:sp>
          <p:nvSpPr>
            <p:cNvPr id="194" name="Rectangle à coins arrondis 29">
              <a:extLst>
                <a:ext uri="{FF2B5EF4-FFF2-40B4-BE49-F238E27FC236}">
                  <a16:creationId xmlns:a16="http://schemas.microsoft.com/office/drawing/2014/main" id="{2A0CC2EF-3417-434F-A100-9C7D649BC856}"/>
                </a:ext>
              </a:extLst>
            </p:cNvPr>
            <p:cNvSpPr/>
            <p:nvPr/>
          </p:nvSpPr>
          <p:spPr>
            <a:xfrm>
              <a:off x="1694556" y="2130747"/>
              <a:ext cx="684681" cy="18661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>
                  <a:latin typeface="Helvetica" charset="0"/>
                  <a:ea typeface="Helvetica" charset="0"/>
                  <a:cs typeface="Helvetica" charset="0"/>
                </a:rPr>
                <a:t>v1.2.0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7617C2D-C027-C14D-8A8A-B0466257F28B}"/>
              </a:ext>
            </a:extLst>
          </p:cNvPr>
          <p:cNvSpPr txBox="1"/>
          <p:nvPr/>
        </p:nvSpPr>
        <p:spPr>
          <a:xfrm>
            <a:off x="3569464" y="624849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AD0128D7-AEF0-F14D-8A1E-2028C70FFDF1}"/>
              </a:ext>
            </a:extLst>
          </p:cNvPr>
          <p:cNvSpPr txBox="1"/>
          <p:nvPr/>
        </p:nvSpPr>
        <p:spPr>
          <a:xfrm>
            <a:off x="2574167" y="1831707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CE9600-13B8-8D45-B54C-B4F1FC4928A8}"/>
              </a:ext>
            </a:extLst>
          </p:cNvPr>
          <p:cNvGrpSpPr/>
          <p:nvPr/>
        </p:nvGrpSpPr>
        <p:grpSpPr>
          <a:xfrm>
            <a:off x="6154462" y="1764252"/>
            <a:ext cx="2323171" cy="778920"/>
            <a:chOff x="6154462" y="1764252"/>
            <a:chExt cx="2323171" cy="778920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49D911CB-C388-DF4D-82B7-3E0B1E89908F}"/>
                </a:ext>
              </a:extLst>
            </p:cNvPr>
            <p:cNvGrpSpPr/>
            <p:nvPr/>
          </p:nvGrpSpPr>
          <p:grpSpPr>
            <a:xfrm>
              <a:off x="6154462" y="1764252"/>
              <a:ext cx="1924075" cy="778920"/>
              <a:chOff x="69277" y="1906544"/>
              <a:chExt cx="1924075" cy="778920"/>
            </a:xfrm>
          </p:grpSpPr>
          <p:sp>
            <p:nvSpPr>
              <p:cNvPr id="197" name="Rectangle à coins arrondis 73">
                <a:extLst>
                  <a:ext uri="{FF2B5EF4-FFF2-40B4-BE49-F238E27FC236}">
                    <a16:creationId xmlns:a16="http://schemas.microsoft.com/office/drawing/2014/main" id="{291C71A3-BE79-8749-A85E-98598509DB3E}"/>
                  </a:ext>
                </a:extLst>
              </p:cNvPr>
              <p:cNvSpPr/>
              <p:nvPr/>
            </p:nvSpPr>
            <p:spPr>
              <a:xfrm>
                <a:off x="69277" y="2111848"/>
                <a:ext cx="1924075" cy="5736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1400" b="1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        HiveServer2</a:t>
                </a:r>
              </a:p>
              <a:p>
                <a:r>
                  <a:rPr lang="fr-FR" sz="1200" b="1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              Instance</a:t>
                </a:r>
              </a:p>
            </p:txBody>
          </p:sp>
          <p:pic>
            <p:nvPicPr>
              <p:cNvPr id="198" name="Image 74">
                <a:extLst>
                  <a:ext uri="{FF2B5EF4-FFF2-40B4-BE49-F238E27FC236}">
                    <a16:creationId xmlns:a16="http://schemas.microsoft.com/office/drawing/2014/main" id="{4DEDE92D-8400-2C43-8893-4E7F687A90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301" y="2196967"/>
                <a:ext cx="495817" cy="420823"/>
              </a:xfrm>
              <a:prstGeom prst="rect">
                <a:avLst/>
              </a:prstGeom>
            </p:spPr>
          </p:pic>
          <p:sp>
            <p:nvSpPr>
              <p:cNvPr id="199" name="Rectangle à coins arrondis 72">
                <a:extLst>
                  <a:ext uri="{FF2B5EF4-FFF2-40B4-BE49-F238E27FC236}">
                    <a16:creationId xmlns:a16="http://schemas.microsoft.com/office/drawing/2014/main" id="{A96E349F-52AD-5544-BC21-AC18745742D7}"/>
                  </a:ext>
                </a:extLst>
              </p:cNvPr>
              <p:cNvSpPr/>
              <p:nvPr/>
            </p:nvSpPr>
            <p:spPr>
              <a:xfrm>
                <a:off x="224084" y="1906544"/>
                <a:ext cx="710998" cy="205302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b="1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Thrift</a:t>
                </a:r>
              </a:p>
            </p:txBody>
          </p:sp>
          <p:sp>
            <p:nvSpPr>
              <p:cNvPr id="200" name="Rectangle à coins arrondis 98">
                <a:extLst>
                  <a:ext uri="{FF2B5EF4-FFF2-40B4-BE49-F238E27FC236}">
                    <a16:creationId xmlns:a16="http://schemas.microsoft.com/office/drawing/2014/main" id="{98930482-72C2-E540-9187-B2C404351B81}"/>
                  </a:ext>
                </a:extLst>
              </p:cNvPr>
              <p:cNvSpPr/>
              <p:nvPr/>
            </p:nvSpPr>
            <p:spPr>
              <a:xfrm>
                <a:off x="1175804" y="1922657"/>
                <a:ext cx="676100" cy="185923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b="1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JDBC</a:t>
                </a:r>
              </a:p>
            </p:txBody>
          </p:sp>
        </p:grpSp>
        <p:sp>
          <p:nvSpPr>
            <p:cNvPr id="203" name="Rectangle à coins arrondis 29">
              <a:extLst>
                <a:ext uri="{FF2B5EF4-FFF2-40B4-BE49-F238E27FC236}">
                  <a16:creationId xmlns:a16="http://schemas.microsoft.com/office/drawing/2014/main" id="{19A3B341-9ACE-3741-A072-16EA0A724D66}"/>
                </a:ext>
              </a:extLst>
            </p:cNvPr>
            <p:cNvSpPr/>
            <p:nvPr/>
          </p:nvSpPr>
          <p:spPr>
            <a:xfrm>
              <a:off x="7792952" y="1995889"/>
              <a:ext cx="684681" cy="186616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>
                  <a:latin typeface="Helvetica" charset="0"/>
                  <a:ea typeface="Helvetica" charset="0"/>
                  <a:cs typeface="Helvetica" charset="0"/>
                </a:rPr>
                <a:t>v2.3.0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8D5DF4B8-CC71-6845-80B5-CFB0A3DD3F48}"/>
              </a:ext>
            </a:extLst>
          </p:cNvPr>
          <p:cNvGrpSpPr/>
          <p:nvPr/>
        </p:nvGrpSpPr>
        <p:grpSpPr>
          <a:xfrm>
            <a:off x="98847" y="2921899"/>
            <a:ext cx="2309960" cy="778920"/>
            <a:chOff x="69277" y="1906544"/>
            <a:chExt cx="2309960" cy="778920"/>
          </a:xfrm>
        </p:grpSpPr>
        <p:sp>
          <p:nvSpPr>
            <p:cNvPr id="222" name="Rectangle à coins arrondis 73">
              <a:extLst>
                <a:ext uri="{FF2B5EF4-FFF2-40B4-BE49-F238E27FC236}">
                  <a16:creationId xmlns:a16="http://schemas.microsoft.com/office/drawing/2014/main" id="{EBD16787-778F-E84A-8B75-26D99FC95935}"/>
                </a:ext>
              </a:extLst>
            </p:cNvPr>
            <p:cNvSpPr/>
            <p:nvPr/>
          </p:nvSpPr>
          <p:spPr>
            <a:xfrm>
              <a:off x="69277" y="2111848"/>
              <a:ext cx="1924075" cy="57361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4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         Metastore</a:t>
              </a:r>
            </a:p>
            <a:p>
              <a:r>
                <a:rPr lang="fr-FR" sz="12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             Instance #1</a:t>
              </a:r>
            </a:p>
          </p:txBody>
        </p:sp>
        <p:pic>
          <p:nvPicPr>
            <p:cNvPr id="223" name="Image 74">
              <a:extLst>
                <a:ext uri="{FF2B5EF4-FFF2-40B4-BE49-F238E27FC236}">
                  <a16:creationId xmlns:a16="http://schemas.microsoft.com/office/drawing/2014/main" id="{C810A609-4414-4A43-B2F4-82CEDF348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301" y="2196967"/>
              <a:ext cx="495817" cy="420823"/>
            </a:xfrm>
            <a:prstGeom prst="rect">
              <a:avLst/>
            </a:prstGeom>
          </p:spPr>
        </p:pic>
        <p:sp>
          <p:nvSpPr>
            <p:cNvPr id="224" name="Rectangle à coins arrondis 72">
              <a:extLst>
                <a:ext uri="{FF2B5EF4-FFF2-40B4-BE49-F238E27FC236}">
                  <a16:creationId xmlns:a16="http://schemas.microsoft.com/office/drawing/2014/main" id="{87C7BAA5-AFD7-6D4B-8C30-D4BADC7B42D7}"/>
                </a:ext>
              </a:extLst>
            </p:cNvPr>
            <p:cNvSpPr/>
            <p:nvPr/>
          </p:nvSpPr>
          <p:spPr>
            <a:xfrm>
              <a:off x="707168" y="1906544"/>
              <a:ext cx="710998" cy="2053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Thrift</a:t>
              </a:r>
            </a:p>
          </p:txBody>
        </p:sp>
        <p:sp>
          <p:nvSpPr>
            <p:cNvPr id="226" name="Rectangle à coins arrondis 29">
              <a:extLst>
                <a:ext uri="{FF2B5EF4-FFF2-40B4-BE49-F238E27FC236}">
                  <a16:creationId xmlns:a16="http://schemas.microsoft.com/office/drawing/2014/main" id="{74A895E3-8B80-4740-BAFB-D86519C3525A}"/>
                </a:ext>
              </a:extLst>
            </p:cNvPr>
            <p:cNvSpPr/>
            <p:nvPr/>
          </p:nvSpPr>
          <p:spPr>
            <a:xfrm>
              <a:off x="1694556" y="2130747"/>
              <a:ext cx="684681" cy="18661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>
                  <a:latin typeface="Helvetica" charset="0"/>
                  <a:ea typeface="Helvetica" charset="0"/>
                  <a:cs typeface="Helvetica" charset="0"/>
                </a:rPr>
                <a:t>v1.2.0</a:t>
              </a:r>
            </a:p>
          </p:txBody>
        </p: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F975ECEB-557B-D54D-91D9-75B613A4EECA}"/>
              </a:ext>
            </a:extLst>
          </p:cNvPr>
          <p:cNvGrpSpPr/>
          <p:nvPr/>
        </p:nvGrpSpPr>
        <p:grpSpPr>
          <a:xfrm>
            <a:off x="3220391" y="2927998"/>
            <a:ext cx="2309960" cy="778920"/>
            <a:chOff x="69277" y="1906544"/>
            <a:chExt cx="2309960" cy="778920"/>
          </a:xfrm>
        </p:grpSpPr>
        <p:sp>
          <p:nvSpPr>
            <p:cNvPr id="240" name="Rectangle à coins arrondis 73">
              <a:extLst>
                <a:ext uri="{FF2B5EF4-FFF2-40B4-BE49-F238E27FC236}">
                  <a16:creationId xmlns:a16="http://schemas.microsoft.com/office/drawing/2014/main" id="{63E0428B-F361-B44F-99B0-6B9886F157AD}"/>
                </a:ext>
              </a:extLst>
            </p:cNvPr>
            <p:cNvSpPr/>
            <p:nvPr/>
          </p:nvSpPr>
          <p:spPr>
            <a:xfrm>
              <a:off x="69277" y="2111848"/>
              <a:ext cx="1924075" cy="57361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4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         Metastore</a:t>
              </a:r>
            </a:p>
            <a:p>
              <a:r>
                <a:rPr lang="fr-FR" sz="12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             Instance #</a:t>
              </a:r>
              <a:r>
                <a:rPr lang="en-US" sz="12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K</a:t>
              </a:r>
              <a:endParaRPr lang="fr-FR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241" name="Image 74">
              <a:extLst>
                <a:ext uri="{FF2B5EF4-FFF2-40B4-BE49-F238E27FC236}">
                  <a16:creationId xmlns:a16="http://schemas.microsoft.com/office/drawing/2014/main" id="{3B90872E-4672-6541-8A84-99534F46E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301" y="2196967"/>
              <a:ext cx="495817" cy="420823"/>
            </a:xfrm>
            <a:prstGeom prst="rect">
              <a:avLst/>
            </a:prstGeom>
          </p:spPr>
        </p:pic>
        <p:sp>
          <p:nvSpPr>
            <p:cNvPr id="242" name="Rectangle à coins arrondis 72">
              <a:extLst>
                <a:ext uri="{FF2B5EF4-FFF2-40B4-BE49-F238E27FC236}">
                  <a16:creationId xmlns:a16="http://schemas.microsoft.com/office/drawing/2014/main" id="{3F73A473-094E-3B48-AE16-D125C22D2436}"/>
                </a:ext>
              </a:extLst>
            </p:cNvPr>
            <p:cNvSpPr/>
            <p:nvPr/>
          </p:nvSpPr>
          <p:spPr>
            <a:xfrm>
              <a:off x="707168" y="1906544"/>
              <a:ext cx="710998" cy="205302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Thrift</a:t>
              </a:r>
            </a:p>
          </p:txBody>
        </p:sp>
        <p:sp>
          <p:nvSpPr>
            <p:cNvPr id="243" name="Rectangle à coins arrondis 29">
              <a:extLst>
                <a:ext uri="{FF2B5EF4-FFF2-40B4-BE49-F238E27FC236}">
                  <a16:creationId xmlns:a16="http://schemas.microsoft.com/office/drawing/2014/main" id="{FD0DB2A2-D773-6444-8B99-449973A041FF}"/>
                </a:ext>
              </a:extLst>
            </p:cNvPr>
            <p:cNvSpPr/>
            <p:nvPr/>
          </p:nvSpPr>
          <p:spPr>
            <a:xfrm>
              <a:off x="1694556" y="2130747"/>
              <a:ext cx="684681" cy="18661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>
                  <a:latin typeface="Helvetica" charset="0"/>
                  <a:ea typeface="Helvetica" charset="0"/>
                  <a:cs typeface="Helvetica" charset="0"/>
                </a:rPr>
                <a:t>v1.2.0</a:t>
              </a:r>
            </a:p>
          </p:txBody>
        </p:sp>
      </p:grpSp>
      <p:sp>
        <p:nvSpPr>
          <p:cNvPr id="245" name="TextBox 244">
            <a:extLst>
              <a:ext uri="{FF2B5EF4-FFF2-40B4-BE49-F238E27FC236}">
                <a16:creationId xmlns:a16="http://schemas.microsoft.com/office/drawing/2014/main" id="{69EC4EC7-CED3-8643-93BF-559D89F0A3E3}"/>
              </a:ext>
            </a:extLst>
          </p:cNvPr>
          <p:cNvSpPr txBox="1"/>
          <p:nvPr/>
        </p:nvSpPr>
        <p:spPr>
          <a:xfrm>
            <a:off x="2603808" y="3005873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7A45D8E-4D4B-FC46-BC95-81581C105C37}"/>
              </a:ext>
            </a:extLst>
          </p:cNvPr>
          <p:cNvGrpSpPr/>
          <p:nvPr/>
        </p:nvGrpSpPr>
        <p:grpSpPr>
          <a:xfrm>
            <a:off x="6105124" y="2900350"/>
            <a:ext cx="2372508" cy="778920"/>
            <a:chOff x="6105124" y="2900350"/>
            <a:chExt cx="2372508" cy="778920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E5719725-B065-B444-81BE-43A25838826F}"/>
                </a:ext>
              </a:extLst>
            </p:cNvPr>
            <p:cNvGrpSpPr/>
            <p:nvPr/>
          </p:nvGrpSpPr>
          <p:grpSpPr>
            <a:xfrm>
              <a:off x="6105124" y="2900350"/>
              <a:ext cx="1924075" cy="778920"/>
              <a:chOff x="69277" y="1906544"/>
              <a:chExt cx="1924075" cy="778920"/>
            </a:xfrm>
          </p:grpSpPr>
          <p:sp>
            <p:nvSpPr>
              <p:cNvPr id="247" name="Rectangle à coins arrondis 73">
                <a:extLst>
                  <a:ext uri="{FF2B5EF4-FFF2-40B4-BE49-F238E27FC236}">
                    <a16:creationId xmlns:a16="http://schemas.microsoft.com/office/drawing/2014/main" id="{CC35DE8A-1D53-724D-A66E-B05D1810AB81}"/>
                  </a:ext>
                </a:extLst>
              </p:cNvPr>
              <p:cNvSpPr/>
              <p:nvPr/>
            </p:nvSpPr>
            <p:spPr>
              <a:xfrm>
                <a:off x="69277" y="2111848"/>
                <a:ext cx="1924075" cy="57361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sz="1400" b="1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        Metastore</a:t>
                </a:r>
              </a:p>
              <a:p>
                <a:r>
                  <a:rPr lang="fr-FR" sz="1200" b="1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             Instance</a:t>
                </a:r>
              </a:p>
            </p:txBody>
          </p:sp>
          <p:pic>
            <p:nvPicPr>
              <p:cNvPr id="248" name="Image 74">
                <a:extLst>
                  <a:ext uri="{FF2B5EF4-FFF2-40B4-BE49-F238E27FC236}">
                    <a16:creationId xmlns:a16="http://schemas.microsoft.com/office/drawing/2014/main" id="{A651BADF-B610-5742-AE6B-E7419447CC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1301" y="2196967"/>
                <a:ext cx="495817" cy="420823"/>
              </a:xfrm>
              <a:prstGeom prst="rect">
                <a:avLst/>
              </a:prstGeom>
            </p:spPr>
          </p:pic>
          <p:sp>
            <p:nvSpPr>
              <p:cNvPr id="249" name="Rectangle à coins arrondis 72">
                <a:extLst>
                  <a:ext uri="{FF2B5EF4-FFF2-40B4-BE49-F238E27FC236}">
                    <a16:creationId xmlns:a16="http://schemas.microsoft.com/office/drawing/2014/main" id="{B019BDC0-8DED-0343-8ED6-7D107536E10A}"/>
                  </a:ext>
                </a:extLst>
              </p:cNvPr>
              <p:cNvSpPr/>
              <p:nvPr/>
            </p:nvSpPr>
            <p:spPr>
              <a:xfrm>
                <a:off x="707168" y="1906544"/>
                <a:ext cx="710998" cy="205302"/>
              </a:xfrm>
              <a:prstGeom prst="round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b="1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Thrift</a:t>
                </a:r>
              </a:p>
            </p:txBody>
          </p:sp>
        </p:grpSp>
        <p:sp>
          <p:nvSpPr>
            <p:cNvPr id="251" name="Rectangle à coins arrondis 29">
              <a:extLst>
                <a:ext uri="{FF2B5EF4-FFF2-40B4-BE49-F238E27FC236}">
                  <a16:creationId xmlns:a16="http://schemas.microsoft.com/office/drawing/2014/main" id="{CC8827D0-D9B7-2048-81E5-1656F31B5538}"/>
                </a:ext>
              </a:extLst>
            </p:cNvPr>
            <p:cNvSpPr/>
            <p:nvPr/>
          </p:nvSpPr>
          <p:spPr>
            <a:xfrm>
              <a:off x="7792951" y="3161488"/>
              <a:ext cx="684681" cy="186616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>
                  <a:latin typeface="Helvetica" charset="0"/>
                  <a:ea typeface="Helvetica" charset="0"/>
                  <a:cs typeface="Helvetica" charset="0"/>
                </a:rPr>
                <a:t>v2.3.0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589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0" grpId="1" animBg="1"/>
      <p:bldP spid="120" grpId="0" animBg="1"/>
      <p:bldP spid="37" grpId="0" animBg="1"/>
      <p:bldP spid="21" grpId="0"/>
      <p:bldP spid="195" grpId="0"/>
      <p:bldP spid="2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A6EE-266A-1F4D-B5B1-E709AF2E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F5CED-EBC2-1D41-8AC4-16B63DF861EC}"/>
              </a:ext>
            </a:extLst>
          </p:cNvPr>
          <p:cNvSpPr txBox="1"/>
          <p:nvPr/>
        </p:nvSpPr>
        <p:spPr>
          <a:xfrm>
            <a:off x="457200" y="814039"/>
            <a:ext cx="79285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Зачем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Hive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Hive CLI: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первые шаги и грабли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Hive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на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Mesos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Consul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Хуки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Новые клиенты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Мониторинг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Тестирование новых версий</a:t>
            </a:r>
          </a:p>
          <a:p>
            <a:pPr marL="342900" indent="-342900">
              <a:buFont typeface="+mj-lt"/>
              <a:buAutoNum type="roman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29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2A5C585-0046-443D-B4B3-46821E5EF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445" y="205979"/>
            <a:ext cx="2057400" cy="600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CE2A26-ACA8-44CB-809B-87D8F6BF84BB}"/>
              </a:ext>
            </a:extLst>
          </p:cNvPr>
          <p:cNvSpPr txBox="1"/>
          <p:nvPr/>
        </p:nvSpPr>
        <p:spPr>
          <a:xfrm>
            <a:off x="385763" y="806054"/>
            <a:ext cx="8577082" cy="3781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>
              <a:solidFill>
                <a:srgbClr val="60605B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257175" indent="-257175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2800" dirty="0"/>
              <a:t>Децентрализованный отказоустойчивый </a:t>
            </a:r>
            <a:r>
              <a:rPr lang="fr-FR" sz="2800" dirty="0"/>
              <a:t>discovery-</a:t>
            </a:r>
            <a:r>
              <a:rPr lang="ru-RU" sz="2800" dirty="0"/>
              <a:t>сервис </a:t>
            </a:r>
            <a:r>
              <a:rPr lang="ru-RU" sz="2800" dirty="0">
                <a:ea typeface="Helvetica" charset="0"/>
                <a:cs typeface="Helvetica" charset="0"/>
              </a:rPr>
              <a:t>и</a:t>
            </a:r>
            <a:r>
              <a:rPr lang="en-US" sz="2800" dirty="0">
                <a:ea typeface="Helvetica" charset="0"/>
                <a:cs typeface="Helvetica" charset="0"/>
              </a:rPr>
              <a:t> key-value </a:t>
            </a:r>
            <a:r>
              <a:rPr lang="ru-RU" sz="2800" dirty="0">
                <a:ea typeface="Helvetica" charset="0"/>
                <a:cs typeface="Helvetica" charset="0"/>
              </a:rPr>
              <a:t>хранилище</a:t>
            </a:r>
            <a:endParaRPr lang="en-US" sz="2800" dirty="0">
              <a:ea typeface="Helvetica" charset="0"/>
              <a:cs typeface="Helvetica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2800" dirty="0">
                <a:ea typeface="Helvetica" charset="0"/>
                <a:cs typeface="Helvetica" charset="0"/>
              </a:rPr>
              <a:t>Любое </a:t>
            </a:r>
            <a:r>
              <a:rPr lang="en-US" sz="2800" dirty="0">
                <a:ea typeface="Helvetica" charset="0"/>
                <a:cs typeface="Helvetica" charset="0"/>
              </a:rPr>
              <a:t>Criteo Marathon’s</a:t>
            </a:r>
            <a:r>
              <a:rPr lang="ru-RU" sz="2800" dirty="0">
                <a:ea typeface="Helvetica" charset="0"/>
                <a:cs typeface="Helvetica" charset="0"/>
              </a:rPr>
              <a:t> приложение</a:t>
            </a:r>
            <a:r>
              <a:rPr lang="en-US" sz="2800" dirty="0">
                <a:ea typeface="Helvetica" charset="0"/>
                <a:cs typeface="Helvetica" charset="0"/>
              </a:rPr>
              <a:t> </a:t>
            </a:r>
            <a:r>
              <a:rPr lang="ru-RU" sz="2800" dirty="0">
                <a:ea typeface="Helvetica" charset="0"/>
                <a:cs typeface="Helvetica" charset="0"/>
              </a:rPr>
              <a:t>автоматически регистрируется в </a:t>
            </a:r>
            <a:r>
              <a:rPr lang="en-US" sz="2800" dirty="0">
                <a:ea typeface="Helvetica" charset="0"/>
                <a:cs typeface="Helvetica" charset="0"/>
              </a:rPr>
              <a:t>Consul:</a:t>
            </a:r>
            <a:endParaRPr lang="ru-RU" sz="2800" dirty="0">
              <a:ea typeface="Helvetica" charset="0"/>
              <a:cs typeface="Helvetica" charset="0"/>
            </a:endParaRPr>
          </a:p>
          <a:p>
            <a:pPr marL="914400" lvl="1" indent="-457200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ru-RU" sz="2800" dirty="0">
                <a:ea typeface="Helvetica" charset="0"/>
                <a:cs typeface="Helvetica" charset="0"/>
              </a:rPr>
              <a:t>Адрес приложения — хост</a:t>
            </a:r>
            <a:r>
              <a:rPr lang="en-US" sz="2800" dirty="0">
                <a:ea typeface="Helvetica" charset="0"/>
                <a:cs typeface="Helvetica" charset="0"/>
              </a:rPr>
              <a:t> </a:t>
            </a:r>
            <a:r>
              <a:rPr lang="ru-RU" sz="2800" dirty="0">
                <a:ea typeface="Helvetica" charset="0"/>
                <a:cs typeface="Helvetica" charset="0"/>
              </a:rPr>
              <a:t>и</a:t>
            </a:r>
            <a:r>
              <a:rPr lang="en-US" sz="2800" dirty="0">
                <a:ea typeface="Helvetica" charset="0"/>
                <a:cs typeface="Helvetica" charset="0"/>
              </a:rPr>
              <a:t> </a:t>
            </a:r>
            <a:r>
              <a:rPr lang="ru-RU" sz="2800" dirty="0">
                <a:ea typeface="Helvetica" charset="0"/>
                <a:cs typeface="Helvetica" charset="0"/>
              </a:rPr>
              <a:t>порты</a:t>
            </a:r>
            <a:endParaRPr lang="en-US" sz="2800" dirty="0">
              <a:ea typeface="Helvetica" charset="0"/>
              <a:cs typeface="Helvetica" charset="0"/>
            </a:endParaRPr>
          </a:p>
          <a:p>
            <a:pPr marL="914400" lvl="1" indent="-457200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</a:pPr>
            <a:r>
              <a:rPr lang="ru-RU" sz="2800" dirty="0">
                <a:ea typeface="Helvetica" charset="0"/>
                <a:cs typeface="Helvetica" charset="0"/>
              </a:rPr>
              <a:t>Состояние приложения </a:t>
            </a:r>
            <a:r>
              <a:rPr lang="en-US" sz="2800" dirty="0">
                <a:ea typeface="Helvetica" charset="0"/>
                <a:cs typeface="Helvetica" charset="0"/>
              </a:rPr>
              <a:t>(health status) </a:t>
            </a:r>
            <a:r>
              <a:rPr lang="ru-RU" sz="2800" dirty="0">
                <a:ea typeface="Helvetica" charset="0"/>
                <a:cs typeface="Helvetica" charset="0"/>
              </a:rPr>
              <a:t>—</a:t>
            </a:r>
            <a:r>
              <a:rPr lang="en-US" sz="2800" dirty="0">
                <a:ea typeface="Helvetica" charset="0"/>
                <a:cs typeface="Helvetica" charset="0"/>
              </a:rPr>
              <a:t> up </a:t>
            </a:r>
            <a:r>
              <a:rPr lang="ru-RU" sz="2800" dirty="0">
                <a:ea typeface="Helvetica" charset="0"/>
                <a:cs typeface="Helvetica" charset="0"/>
              </a:rPr>
              <a:t>или </a:t>
            </a:r>
            <a:r>
              <a:rPr lang="en-US" sz="2800" dirty="0">
                <a:ea typeface="Helvetica" charset="0"/>
                <a:cs typeface="Helvetica" charset="0"/>
              </a:rPr>
              <a:t>down</a:t>
            </a:r>
            <a:endParaRPr lang="ru-RU" sz="2800" dirty="0">
              <a:ea typeface="Helvetica" charset="0"/>
              <a:cs typeface="Helvetica" charset="0"/>
            </a:endParaRPr>
          </a:p>
          <a:p>
            <a:pPr marL="800100" lvl="1" indent="-342900">
              <a:buFont typeface="Arial"/>
              <a:buChar char="•"/>
            </a:pPr>
            <a:endParaRPr lang="en-US" sz="135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AC25F16-9E46-FC43-A1F0-C72F97F43BF3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Consul</a:t>
            </a:r>
          </a:p>
        </p:txBody>
      </p:sp>
    </p:spTree>
    <p:extLst>
      <p:ext uri="{BB962C8B-B14F-4D97-AF65-F5344CB8AC3E}">
        <p14:creationId xmlns:p14="http://schemas.microsoft.com/office/powerpoint/2010/main" val="266383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A6EE-266A-1F4D-B5B1-E709AF2E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F5CED-EBC2-1D41-8AC4-16B63DF861EC}"/>
              </a:ext>
            </a:extLst>
          </p:cNvPr>
          <p:cNvSpPr txBox="1"/>
          <p:nvPr/>
        </p:nvSpPr>
        <p:spPr>
          <a:xfrm>
            <a:off x="457200" y="814039"/>
            <a:ext cx="79285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Зачем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Hive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Hive CLI: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первые шаги и грабли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Hive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на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Mesos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Consul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Хуки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Новые клиенты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Мониторинг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Тестирование новых версий</a:t>
            </a:r>
          </a:p>
          <a:p>
            <a:pPr marL="342900" indent="-342900">
              <a:buFont typeface="+mj-lt"/>
              <a:buAutoNum type="roman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71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FF75-8A71-504F-A872-B608D1CF9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Hive Hooks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9721D9-49BA-524F-8A11-0F14E6AB9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744" y="1365388"/>
            <a:ext cx="2412724" cy="2412724"/>
          </a:xfrm>
          <a:prstGeom prst="rect">
            <a:avLst/>
          </a:prstGeom>
        </p:spPr>
      </p:pic>
      <p:pic>
        <p:nvPicPr>
          <p:cNvPr id="8" name="Image 74">
            <a:extLst>
              <a:ext uri="{FF2B5EF4-FFF2-40B4-BE49-F238E27FC236}">
                <a16:creationId xmlns:a16="http://schemas.microsoft.com/office/drawing/2014/main" id="{7FDABB09-5D64-A34C-8444-AEA03C73C8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706" y="836870"/>
            <a:ext cx="986800" cy="837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BC85EF-B22C-B243-8FFA-C3DF13879F59}"/>
              </a:ext>
            </a:extLst>
          </p:cNvPr>
          <p:cNvSpPr txBox="1"/>
          <p:nvPr/>
        </p:nvSpPr>
        <p:spPr>
          <a:xfrm>
            <a:off x="566529" y="1242391"/>
            <a:ext cx="580445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Metastore Discovery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Сериализация данных </a:t>
            </a:r>
            <a:r>
              <a:rPr lang="en-US" sz="2800" dirty="0"/>
              <a:t>(</a:t>
            </a:r>
            <a:r>
              <a:rPr lang="en-US" sz="2800" dirty="0" err="1"/>
              <a:t>SerDe</a:t>
            </a:r>
            <a:r>
              <a:rPr lang="en-US" sz="2800" dirty="0"/>
              <a:t>)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Авторизация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Логирование запросов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...</a:t>
            </a:r>
          </a:p>
          <a:p>
            <a:endParaRPr lang="en-US" dirty="0"/>
          </a:p>
          <a:p>
            <a:endParaRPr lang="ru-RU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08843E-7ED6-164B-A22F-4DFD4B932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92" y="3687664"/>
            <a:ext cx="7191214" cy="674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A65878-EBCE-9F47-ADBB-A36CB5A3D2C8}"/>
              </a:ext>
            </a:extLst>
          </p:cNvPr>
          <p:cNvSpPr txBox="1"/>
          <p:nvPr/>
        </p:nvSpPr>
        <p:spPr>
          <a:xfrm rot="20581809">
            <a:off x="3280873" y="3694463"/>
            <a:ext cx="3709990" cy="7617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500" dirty="0">
                <a:solidFill>
                  <a:srgbClr val="CE0037"/>
                </a:solidFill>
                <a:latin typeface="Stencil" charset="0"/>
                <a:ea typeface="Stencil" charset="0"/>
                <a:cs typeface="Stencil" charset="0"/>
              </a:rPr>
              <a:t>Committed !</a:t>
            </a:r>
            <a:endParaRPr lang="en-US" sz="4500" dirty="0">
              <a:solidFill>
                <a:schemeClr val="bg2"/>
              </a:solidFill>
              <a:latin typeface="Stencil" charset="0"/>
              <a:ea typeface="Stencil" charset="0"/>
              <a:cs typeface="Stenci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66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249A96-908E-904B-81CA-733F313B1017}"/>
              </a:ext>
            </a:extLst>
          </p:cNvPr>
          <p:cNvSpPr txBox="1"/>
          <p:nvPr/>
        </p:nvSpPr>
        <p:spPr>
          <a:xfrm>
            <a:off x="0" y="1896151"/>
            <a:ext cx="9144000" cy="9079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30302D"/>
                </a:solidFill>
                <a:latin typeface="Consolas" charset="0"/>
                <a:ea typeface="Consolas" charset="0"/>
                <a:cs typeface="Consolas" charset="0"/>
              </a:rPr>
              <a:t>$ hive --service hiveserver2 \</a:t>
            </a:r>
            <a:endParaRPr lang="en-US" sz="1100" b="1" dirty="0">
              <a:solidFill>
                <a:srgbClr val="30302D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solidFill>
                  <a:srgbClr val="30302D"/>
                </a:solidFill>
                <a:latin typeface="Consolas" charset="0"/>
                <a:ea typeface="Consolas" charset="0"/>
                <a:cs typeface="Consolas" charset="0"/>
              </a:rPr>
              <a:t> # lots of crazy stuff</a:t>
            </a:r>
          </a:p>
          <a:p>
            <a:r>
              <a:rPr lang="en-US" sz="1100" dirty="0">
                <a:solidFill>
                  <a:srgbClr val="30302D"/>
                </a:solidFill>
                <a:latin typeface="Consolas" charset="0"/>
                <a:ea typeface="Consolas" charset="0"/>
                <a:cs typeface="Consolas" charset="0"/>
              </a:rPr>
              <a:t>    --</a:t>
            </a:r>
            <a:r>
              <a:rPr lang="en-US" sz="1100" dirty="0" err="1">
                <a:solidFill>
                  <a:srgbClr val="30302D"/>
                </a:solidFill>
                <a:latin typeface="Consolas" charset="0"/>
                <a:ea typeface="Consolas" charset="0"/>
                <a:cs typeface="Consolas" charset="0"/>
              </a:rPr>
              <a:t>hiveconf</a:t>
            </a:r>
            <a:r>
              <a:rPr lang="en-US" sz="1100" dirty="0">
                <a:solidFill>
                  <a:srgbClr val="30302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100" b="1" dirty="0" err="1">
                <a:solidFill>
                  <a:srgbClr val="30302D"/>
                </a:solidFill>
                <a:latin typeface="Consolas" charset="0"/>
                <a:ea typeface="Consolas" charset="0"/>
                <a:cs typeface="Consolas" charset="0"/>
              </a:rPr>
              <a:t>hive.metastore.uris</a:t>
            </a:r>
            <a:r>
              <a:rPr lang="en-US" sz="1100" b="1" dirty="0">
                <a:solidFill>
                  <a:srgbClr val="30302D"/>
                </a:solidFill>
                <a:latin typeface="Consolas" charset="0"/>
                <a:ea typeface="Consolas" charset="0"/>
                <a:cs typeface="Consolas" charset="0"/>
              </a:rPr>
              <a:t>=consul://localhost:8500/hive-metastore</a:t>
            </a:r>
            <a:r>
              <a:rPr lang="en-US" sz="1100" dirty="0">
                <a:solidFill>
                  <a:srgbClr val="30302D"/>
                </a:solidFill>
                <a:latin typeface="Consolas" charset="0"/>
                <a:ea typeface="Consolas" charset="0"/>
                <a:cs typeface="Consolas" charset="0"/>
              </a:rPr>
              <a:t>\</a:t>
            </a:r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solidFill>
                  <a:srgbClr val="30302D"/>
                </a:solidFill>
                <a:latin typeface="Consolas" charset="0"/>
                <a:ea typeface="Consolas" charset="0"/>
                <a:cs typeface="Consolas" charset="0"/>
              </a:rPr>
              <a:t>    --</a:t>
            </a:r>
            <a:r>
              <a:rPr lang="en-US" sz="1100" dirty="0" err="1">
                <a:solidFill>
                  <a:srgbClr val="30302D"/>
                </a:solidFill>
                <a:latin typeface="Consolas" charset="0"/>
                <a:ea typeface="Consolas" charset="0"/>
                <a:cs typeface="Consolas" charset="0"/>
              </a:rPr>
              <a:t>hiveconf</a:t>
            </a:r>
            <a:r>
              <a:rPr lang="en-US" sz="1100" dirty="0">
                <a:solidFill>
                  <a:srgbClr val="30302D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100" b="1" dirty="0" err="1">
                <a:solidFill>
                  <a:srgbClr val="30302D"/>
                </a:solidFill>
                <a:latin typeface="Consolas" charset="0"/>
                <a:ea typeface="Consolas" charset="0"/>
                <a:cs typeface="Consolas" charset="0"/>
              </a:rPr>
              <a:t>hive.metastore.uri.resolver</a:t>
            </a:r>
            <a:r>
              <a:rPr lang="en-US" sz="1100" b="1" dirty="0">
                <a:solidFill>
                  <a:srgbClr val="30302D"/>
                </a:solidFill>
                <a:latin typeface="Consolas" charset="0"/>
                <a:ea typeface="Consolas" charset="0"/>
                <a:cs typeface="Consolas" charset="0"/>
              </a:rPr>
              <a:t>=org.apache.hadoop.hive.contrib.metastore.hooks.consul.ConsulURLHook</a:t>
            </a:r>
            <a:endParaRPr lang="en-US" sz="1100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US" sz="1050" dirty="0">
              <a:solidFill>
                <a:srgbClr val="30302D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04EF47-CCF9-8941-AEB3-D572CB373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017" y="602774"/>
            <a:ext cx="7191214" cy="674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A78288-0A83-1C4E-974D-C99480E7C5F8}"/>
              </a:ext>
            </a:extLst>
          </p:cNvPr>
          <p:cNvSpPr txBox="1"/>
          <p:nvPr/>
        </p:nvSpPr>
        <p:spPr>
          <a:xfrm rot="20581809">
            <a:off x="3505598" y="609573"/>
            <a:ext cx="3709990" cy="7617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500" dirty="0">
                <a:solidFill>
                  <a:srgbClr val="CE0037"/>
                </a:solidFill>
                <a:latin typeface="Stencil" charset="0"/>
                <a:ea typeface="Stencil" charset="0"/>
                <a:cs typeface="Stencil" charset="0"/>
              </a:rPr>
              <a:t>Committed !</a:t>
            </a:r>
            <a:endParaRPr lang="en-US" sz="4500" dirty="0">
              <a:solidFill>
                <a:schemeClr val="bg2"/>
              </a:solidFill>
              <a:latin typeface="Stencil" charset="0"/>
              <a:ea typeface="Stencil" charset="0"/>
              <a:cs typeface="Stenci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0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A6EE-266A-1F4D-B5B1-E709AF2E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F5CED-EBC2-1D41-8AC4-16B63DF861EC}"/>
              </a:ext>
            </a:extLst>
          </p:cNvPr>
          <p:cNvSpPr txBox="1"/>
          <p:nvPr/>
        </p:nvSpPr>
        <p:spPr>
          <a:xfrm>
            <a:off x="457200" y="814039"/>
            <a:ext cx="79285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Зачем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Hive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Hive CLI: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первые шаги и грабли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Hive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на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Mesos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Consul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Хуки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Новые клиенты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Мониторинг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Тестирование новых версий</a:t>
            </a:r>
          </a:p>
          <a:p>
            <a:pPr marL="342900" indent="-342900">
              <a:buFont typeface="+mj-lt"/>
              <a:buAutoNum type="roman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98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D08B15-7F7A-4EA4-9E23-70E77F2B9A7F}"/>
              </a:ext>
            </a:extLst>
          </p:cNvPr>
          <p:cNvSpPr txBox="1"/>
          <p:nvPr/>
        </p:nvSpPr>
        <p:spPr>
          <a:xfrm>
            <a:off x="302514" y="807254"/>
            <a:ext cx="4612417" cy="666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300"/>
              </a:lnSpc>
            </a:pPr>
            <a:r>
              <a:rPr lang="en-US" sz="2400" b="1" dirty="0">
                <a:ea typeface="Helvetica" charset="0"/>
                <a:cs typeface="Helvetica" charset="0"/>
              </a:rPr>
              <a:t>cr-beeline</a:t>
            </a:r>
            <a:r>
              <a:rPr lang="en-US" sz="2400" dirty="0">
                <a:ea typeface="Helvetica" charset="0"/>
                <a:cs typeface="Helvetica" charset="0"/>
              </a:rPr>
              <a:t>:  </a:t>
            </a:r>
            <a:r>
              <a:rPr lang="ru-RU" sz="2400" dirty="0">
                <a:ea typeface="Helvetica" charset="0"/>
                <a:cs typeface="Helvetica" charset="0"/>
              </a:rPr>
              <a:t>обертка для </a:t>
            </a:r>
            <a:r>
              <a:rPr lang="en-US" sz="2400" dirty="0">
                <a:ea typeface="Helvetica" charset="0"/>
                <a:cs typeface="Helvetica" charset="0"/>
              </a:rPr>
              <a:t>beeline, </a:t>
            </a:r>
            <a:r>
              <a:rPr lang="ru-RU" sz="2400" dirty="0">
                <a:ea typeface="Helvetica" charset="0"/>
                <a:cs typeface="Helvetica" charset="0"/>
              </a:rPr>
              <a:t>берет адрес сервера из</a:t>
            </a:r>
            <a:r>
              <a:rPr lang="en-US" sz="2400" dirty="0">
                <a:ea typeface="Helvetica" charset="0"/>
                <a:cs typeface="Helvetica" charset="0"/>
              </a:rPr>
              <a:t> Consul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0B0D2E-E820-4E99-B126-0A94D0664259}"/>
              </a:ext>
            </a:extLst>
          </p:cNvPr>
          <p:cNvSpPr txBox="1"/>
          <p:nvPr/>
        </p:nvSpPr>
        <p:spPr>
          <a:xfrm>
            <a:off x="302514" y="2245262"/>
            <a:ext cx="4612417" cy="18464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300"/>
              </a:lnSpc>
            </a:pPr>
            <a:r>
              <a:rPr lang="en-US" sz="2400" b="1" dirty="0">
                <a:ea typeface="Helvetica" charset="0"/>
                <a:cs typeface="Helvetica" charset="0"/>
              </a:rPr>
              <a:t>Scala-</a:t>
            </a:r>
            <a:r>
              <a:rPr lang="ru-RU" sz="2400" b="1" dirty="0">
                <a:ea typeface="Helvetica" charset="0"/>
                <a:cs typeface="Helvetica" charset="0"/>
              </a:rPr>
              <a:t>клиент</a:t>
            </a:r>
            <a:r>
              <a:rPr lang="en-US" sz="2400" b="1" dirty="0">
                <a:ea typeface="Helvetica" charset="0"/>
                <a:cs typeface="Helvetica" charset="0"/>
              </a:rPr>
              <a:t> </a:t>
            </a:r>
          </a:p>
          <a:p>
            <a:pPr>
              <a:lnSpc>
                <a:spcPts val="2300"/>
              </a:lnSpc>
            </a:pPr>
            <a:r>
              <a:rPr lang="ru-RU" sz="2400" dirty="0">
                <a:ea typeface="Helvetica" charset="0"/>
                <a:cs typeface="Helvetica" charset="0"/>
              </a:rPr>
              <a:t>(мы любим</a:t>
            </a:r>
            <a:r>
              <a:rPr lang="en-US" sz="2400" dirty="0">
                <a:ea typeface="Helvetica" charset="0"/>
                <a:cs typeface="Helvetica" charset="0"/>
              </a:rPr>
              <a:t> Scala </a:t>
            </a:r>
            <a:r>
              <a:rPr lang="ru-RU" sz="2400" dirty="0">
                <a:ea typeface="Helvetica" charset="0"/>
                <a:cs typeface="Helvetica" charset="0"/>
              </a:rPr>
              <a:t>в</a:t>
            </a:r>
            <a:r>
              <a:rPr lang="en-US" sz="2400" dirty="0">
                <a:ea typeface="Helvetica" charset="0"/>
                <a:cs typeface="Helvetica" charset="0"/>
              </a:rPr>
              <a:t> Criteo)</a:t>
            </a: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en-US" sz="2400" dirty="0">
                <a:ea typeface="Helvetica" charset="0"/>
                <a:cs typeface="Helvetica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https://github.com/criteo/hive-client</a:t>
            </a:r>
            <a:endParaRPr lang="en-US" sz="2400" dirty="0">
              <a:ea typeface="Helvetica" charset="0"/>
              <a:cs typeface="Helvetica" charset="0"/>
            </a:endParaRPr>
          </a:p>
          <a:p>
            <a:pPr marL="342900" indent="-342900">
              <a:lnSpc>
                <a:spcPts val="2300"/>
              </a:lnSpc>
              <a:buFont typeface="Arial"/>
              <a:buChar char="•"/>
            </a:pPr>
            <a:r>
              <a:rPr lang="ru-RU" sz="2400" dirty="0">
                <a:ea typeface="Helvetica" charset="0"/>
                <a:cs typeface="Helvetica" charset="0"/>
              </a:rPr>
              <a:t>В два раза меньше по размеру, чем </a:t>
            </a:r>
            <a:r>
              <a:rPr lang="en-US" sz="2400" dirty="0">
                <a:ea typeface="Helvetica" charset="0"/>
                <a:cs typeface="Helvetica" charset="0"/>
              </a:rPr>
              <a:t>Hive-JDBC-Standalone jar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22B52-8448-4111-89BE-A607EDEB1E42}"/>
              </a:ext>
            </a:extLst>
          </p:cNvPr>
          <p:cNvSpPr txBox="1"/>
          <p:nvPr/>
        </p:nvSpPr>
        <p:spPr>
          <a:xfrm>
            <a:off x="4914931" y="2233822"/>
            <a:ext cx="3995415" cy="19159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libraryDependencies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++= 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Seq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(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 "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org.apache.thrift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" % "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libthrift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" % "0.10.0",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 "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org.rogach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" %% "scallop" % "3.0.3",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 "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org.jline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" % "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jline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" % "3.3.0",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 "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org.apache.hadoop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" % "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hadoop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-common" % "2.6.5",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  "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org.apache.hadoop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" % "</a:t>
            </a:r>
            <a:r>
              <a:rPr lang="en-US" sz="1200" dirty="0" err="1">
                <a:latin typeface="Consolas" charset="0"/>
                <a:ea typeface="Consolas" charset="0"/>
                <a:cs typeface="Consolas" charset="0"/>
              </a:rPr>
              <a:t>hadoop-auth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" % "2.6.5",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EB9B7C-4D41-44E7-95B5-913B5F981B57}"/>
              </a:ext>
            </a:extLst>
          </p:cNvPr>
          <p:cNvSpPr txBox="1"/>
          <p:nvPr/>
        </p:nvSpPr>
        <p:spPr>
          <a:xfrm>
            <a:off x="4914931" y="808381"/>
            <a:ext cx="4129677" cy="11464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$ cr-beeline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Beeline version 1.1.0-cdh5.11.0 by Apache Hive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0: jdbc:hive2://</a:t>
            </a:r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mesos-slave-001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255" y="2253567"/>
            <a:ext cx="1141091" cy="11410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D9AE46E-BD7F-0F4D-B2D5-2D13750DFDC2}"/>
              </a:ext>
            </a:extLst>
          </p:cNvPr>
          <p:cNvSpPr txBox="1">
            <a:spLocks/>
          </p:cNvSpPr>
          <p:nvPr/>
        </p:nvSpPr>
        <p:spPr>
          <a:xfrm>
            <a:off x="302514" y="92934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Клиенты </a:t>
            </a:r>
            <a:r>
              <a:rPr lang="en-US" dirty="0"/>
              <a:t>HiveServer2</a:t>
            </a:r>
          </a:p>
        </p:txBody>
      </p:sp>
    </p:spTree>
    <p:extLst>
      <p:ext uri="{BB962C8B-B14F-4D97-AF65-F5344CB8AC3E}">
        <p14:creationId xmlns:p14="http://schemas.microsoft.com/office/powerpoint/2010/main" val="228262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A6EE-266A-1F4D-B5B1-E709AF2E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F5CED-EBC2-1D41-8AC4-16B63DF861EC}"/>
              </a:ext>
            </a:extLst>
          </p:cNvPr>
          <p:cNvSpPr txBox="1"/>
          <p:nvPr/>
        </p:nvSpPr>
        <p:spPr>
          <a:xfrm>
            <a:off x="457200" y="814039"/>
            <a:ext cx="79285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Зачем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Hive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Hive CLI: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первые шаги и грабли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Hive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на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Mesos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Consul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Хуки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Новые клиенты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Мониторинг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Тестирование новых версий</a:t>
            </a:r>
          </a:p>
          <a:p>
            <a:pPr marL="342900" indent="-342900">
              <a:buFont typeface="+mj-lt"/>
              <a:buAutoNum type="roman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206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Arrow 18">
            <a:extLst>
              <a:ext uri="{FF2B5EF4-FFF2-40B4-BE49-F238E27FC236}">
                <a16:creationId xmlns:a16="http://schemas.microsoft.com/office/drawing/2014/main" id="{780739E9-19A2-6B43-BBFF-F80BEABAB80D}"/>
              </a:ext>
            </a:extLst>
          </p:cNvPr>
          <p:cNvSpPr/>
          <p:nvPr/>
        </p:nvSpPr>
        <p:spPr>
          <a:xfrm>
            <a:off x="2849756" y="1106056"/>
            <a:ext cx="1392787" cy="4363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Thrift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48F6C6A3-12AE-9746-A50F-9DB2863E1571}"/>
              </a:ext>
            </a:extLst>
          </p:cNvPr>
          <p:cNvSpPr/>
          <p:nvPr/>
        </p:nvSpPr>
        <p:spPr>
          <a:xfrm>
            <a:off x="2849756" y="1620518"/>
            <a:ext cx="1392787" cy="4363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JMX remote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8B5A95A-8ED9-F34F-ABF7-AAA9E50E20C0}"/>
              </a:ext>
            </a:extLst>
          </p:cNvPr>
          <p:cNvSpPr/>
          <p:nvPr/>
        </p:nvSpPr>
        <p:spPr>
          <a:xfrm>
            <a:off x="2849756" y="2134980"/>
            <a:ext cx="1392787" cy="4363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JMX HTTP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AB5CC7F0-E508-F448-BBBA-5094B470DFAE}"/>
              </a:ext>
            </a:extLst>
          </p:cNvPr>
          <p:cNvSpPr/>
          <p:nvPr/>
        </p:nvSpPr>
        <p:spPr>
          <a:xfrm>
            <a:off x="2849756" y="2649441"/>
            <a:ext cx="1392787" cy="4363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JDWP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3C9D23F-4FDF-BA48-B556-9DC1EB66B7E9}"/>
              </a:ext>
            </a:extLst>
          </p:cNvPr>
          <p:cNvGrpSpPr/>
          <p:nvPr/>
        </p:nvGrpSpPr>
        <p:grpSpPr>
          <a:xfrm>
            <a:off x="176127" y="1135628"/>
            <a:ext cx="2554357" cy="2576221"/>
            <a:chOff x="176127" y="1437839"/>
            <a:chExt cx="2554357" cy="2576221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8A5DEADB-7B7C-2C45-8AF1-9BFBBF10786B}"/>
                </a:ext>
              </a:extLst>
            </p:cNvPr>
            <p:cNvSpPr/>
            <p:nvPr/>
          </p:nvSpPr>
          <p:spPr>
            <a:xfrm>
              <a:off x="176127" y="1437839"/>
              <a:ext cx="2554357" cy="2576221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90708EF-29B8-6B4D-8861-405A467B8069}"/>
                </a:ext>
              </a:extLst>
            </p:cNvPr>
            <p:cNvGrpSpPr/>
            <p:nvPr/>
          </p:nvGrpSpPr>
          <p:grpSpPr>
            <a:xfrm>
              <a:off x="569294" y="1891733"/>
              <a:ext cx="1768021" cy="1468607"/>
              <a:chOff x="955301" y="2602040"/>
              <a:chExt cx="1768021" cy="1335097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5D41E66-5A6C-9643-AA9D-3A0841AFAF46}"/>
                  </a:ext>
                </a:extLst>
              </p:cNvPr>
              <p:cNvGrpSpPr/>
              <p:nvPr/>
            </p:nvGrpSpPr>
            <p:grpSpPr>
              <a:xfrm>
                <a:off x="955301" y="2602040"/>
                <a:ext cx="1053549" cy="857249"/>
                <a:chOff x="1401416" y="2841349"/>
                <a:chExt cx="1053549" cy="857249"/>
              </a:xfrm>
            </p:grpSpPr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52D111A6-0FB5-B748-8BED-C084DE780723}"/>
                    </a:ext>
                  </a:extLst>
                </p:cNvPr>
                <p:cNvSpPr/>
                <p:nvPr/>
              </p:nvSpPr>
              <p:spPr>
                <a:xfrm>
                  <a:off x="1401416" y="2841349"/>
                  <a:ext cx="1053549" cy="857249"/>
                </a:xfrm>
                <a:prstGeom prst="roundRect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1" name="Image 74">
                  <a:extLst>
                    <a:ext uri="{FF2B5EF4-FFF2-40B4-BE49-F238E27FC236}">
                      <a16:creationId xmlns:a16="http://schemas.microsoft.com/office/drawing/2014/main" id="{05B4C772-C374-EB44-A25B-5967EAC2FE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0688" y="2895432"/>
                  <a:ext cx="830308" cy="704721"/>
                </a:xfrm>
                <a:prstGeom prst="rect">
                  <a:avLst/>
                </a:prstGeom>
              </p:spPr>
            </p:pic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493E2BD-0EF3-0E4B-A66F-1339BA735285}"/>
                  </a:ext>
                </a:extLst>
              </p:cNvPr>
              <p:cNvGrpSpPr/>
              <p:nvPr/>
            </p:nvGrpSpPr>
            <p:grpSpPr>
              <a:xfrm>
                <a:off x="1294377" y="2841349"/>
                <a:ext cx="1053549" cy="857249"/>
                <a:chOff x="1401416" y="2841349"/>
                <a:chExt cx="1053549" cy="857249"/>
              </a:xfrm>
            </p:grpSpPr>
            <p:sp>
              <p:nvSpPr>
                <p:cNvPr id="38" name="Rounded Rectangle 37">
                  <a:extLst>
                    <a:ext uri="{FF2B5EF4-FFF2-40B4-BE49-F238E27FC236}">
                      <a16:creationId xmlns:a16="http://schemas.microsoft.com/office/drawing/2014/main" id="{0C09CBD4-5AE0-A545-9D06-EF2D86EAC973}"/>
                    </a:ext>
                  </a:extLst>
                </p:cNvPr>
                <p:cNvSpPr/>
                <p:nvPr/>
              </p:nvSpPr>
              <p:spPr>
                <a:xfrm>
                  <a:off x="1401416" y="2841349"/>
                  <a:ext cx="1053549" cy="857249"/>
                </a:xfrm>
                <a:prstGeom prst="roundRect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9" name="Image 74">
                  <a:extLst>
                    <a:ext uri="{FF2B5EF4-FFF2-40B4-BE49-F238E27FC236}">
                      <a16:creationId xmlns:a16="http://schemas.microsoft.com/office/drawing/2014/main" id="{80D10BD5-4AA1-A348-9204-4E7902E9E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0688" y="2895432"/>
                  <a:ext cx="830308" cy="704721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8F6D706-413D-3245-AF1B-7EDA1C92FF09}"/>
                  </a:ext>
                </a:extLst>
              </p:cNvPr>
              <p:cNvGrpSpPr/>
              <p:nvPr/>
            </p:nvGrpSpPr>
            <p:grpSpPr>
              <a:xfrm>
                <a:off x="1669773" y="3079888"/>
                <a:ext cx="1053549" cy="857249"/>
                <a:chOff x="1401416" y="2841349"/>
                <a:chExt cx="1053549" cy="857249"/>
              </a:xfrm>
            </p:grpSpPr>
            <p:sp>
              <p:nvSpPr>
                <p:cNvPr id="36" name="Rounded Rectangle 35">
                  <a:extLst>
                    <a:ext uri="{FF2B5EF4-FFF2-40B4-BE49-F238E27FC236}">
                      <a16:creationId xmlns:a16="http://schemas.microsoft.com/office/drawing/2014/main" id="{1BFDDD8C-F92A-164E-8927-B9E6FE6421ED}"/>
                    </a:ext>
                  </a:extLst>
                </p:cNvPr>
                <p:cNvSpPr/>
                <p:nvPr/>
              </p:nvSpPr>
              <p:spPr>
                <a:xfrm>
                  <a:off x="1401416" y="2841349"/>
                  <a:ext cx="1053549" cy="857249"/>
                </a:xfrm>
                <a:prstGeom prst="roundRect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7" name="Image 74">
                  <a:extLst>
                    <a:ext uri="{FF2B5EF4-FFF2-40B4-BE49-F238E27FC236}">
                      <a16:creationId xmlns:a16="http://schemas.microsoft.com/office/drawing/2014/main" id="{0EDF4116-C6BD-DD42-BD2B-F4A05CCED5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0688" y="2895432"/>
                  <a:ext cx="830308" cy="70472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2" name="Rectangle à coins arrondis 73">
            <a:extLst>
              <a:ext uri="{FF2B5EF4-FFF2-40B4-BE49-F238E27FC236}">
                <a16:creationId xmlns:a16="http://schemas.microsoft.com/office/drawing/2014/main" id="{20BA53A5-4039-524A-B844-DCCED0D81877}"/>
              </a:ext>
            </a:extLst>
          </p:cNvPr>
          <p:cNvSpPr/>
          <p:nvPr/>
        </p:nvSpPr>
        <p:spPr>
          <a:xfrm>
            <a:off x="5408593" y="426354"/>
            <a:ext cx="3037984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Hive-</a:t>
            </a:r>
            <a:r>
              <a:rPr lang="ru-RU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клиенты</a:t>
            </a:r>
            <a:r>
              <a:rPr lang="en-US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  <a:r>
              <a:rPr lang="ru-RU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beeline, </a:t>
            </a:r>
            <a:r>
              <a:rPr lang="ru-RU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приложения</a:t>
            </a:r>
            <a:endParaRPr lang="fr-FR" sz="12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4" name="Rectangle à coins arrondis 73">
            <a:extLst>
              <a:ext uri="{FF2B5EF4-FFF2-40B4-BE49-F238E27FC236}">
                <a16:creationId xmlns:a16="http://schemas.microsoft.com/office/drawing/2014/main" id="{FA8870AF-FA6F-834E-9168-BF28651F3E4F}"/>
              </a:ext>
            </a:extLst>
          </p:cNvPr>
          <p:cNvSpPr/>
          <p:nvPr/>
        </p:nvSpPr>
        <p:spPr>
          <a:xfrm>
            <a:off x="5408593" y="1298868"/>
            <a:ext cx="3037984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Метрики</a:t>
            </a:r>
            <a:r>
              <a:rPr lang="en-US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  <a:r>
              <a:rPr lang="ru-RU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VisualVM, JConsole,…</a:t>
            </a:r>
            <a:endParaRPr lang="fr-FR" sz="12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5" name="Rectangle à coins arrondis 73">
            <a:extLst>
              <a:ext uri="{FF2B5EF4-FFF2-40B4-BE49-F238E27FC236}">
                <a16:creationId xmlns:a16="http://schemas.microsoft.com/office/drawing/2014/main" id="{14DAA022-3120-AE4F-8A5E-FA3E18DBFF32}"/>
              </a:ext>
            </a:extLst>
          </p:cNvPr>
          <p:cNvSpPr/>
          <p:nvPr/>
        </p:nvSpPr>
        <p:spPr>
          <a:xfrm>
            <a:off x="5408593" y="2171382"/>
            <a:ext cx="3037984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Метрики</a:t>
            </a:r>
            <a:r>
              <a:rPr lang="en-US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  <a:r>
              <a:rPr lang="ru-RU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Prometheus</a:t>
            </a:r>
            <a:endParaRPr lang="fr-FR" sz="12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6" name="Rectangle à coins arrondis 73">
            <a:extLst>
              <a:ext uri="{FF2B5EF4-FFF2-40B4-BE49-F238E27FC236}">
                <a16:creationId xmlns:a16="http://schemas.microsoft.com/office/drawing/2014/main" id="{47089E2D-D4FC-3841-AC8F-D49D0C948C7E}"/>
              </a:ext>
            </a:extLst>
          </p:cNvPr>
          <p:cNvSpPr/>
          <p:nvPr/>
        </p:nvSpPr>
        <p:spPr>
          <a:xfrm>
            <a:off x="5408593" y="3043896"/>
            <a:ext cx="3037984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Отладка</a:t>
            </a:r>
            <a:r>
              <a:rPr lang="en-US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:</a:t>
            </a:r>
            <a:r>
              <a:rPr lang="ru-RU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Java IDE</a:t>
            </a:r>
            <a:endParaRPr lang="fr-FR" sz="12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87BB1F4F-3076-2D4A-8FD3-986AC1D0D621}"/>
              </a:ext>
            </a:extLst>
          </p:cNvPr>
          <p:cNvCxnSpPr>
            <a:stCxn id="19" idx="3"/>
            <a:endCxn id="42" idx="1"/>
          </p:cNvCxnSpPr>
          <p:nvPr/>
        </p:nvCxnSpPr>
        <p:spPr>
          <a:xfrm flipV="1">
            <a:off x="4242543" y="606354"/>
            <a:ext cx="1166050" cy="717888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6C266195-5646-D345-BE14-994C8E7D1F64}"/>
              </a:ext>
            </a:extLst>
          </p:cNvPr>
          <p:cNvCxnSpPr>
            <a:stCxn id="20" idx="3"/>
            <a:endCxn id="44" idx="1"/>
          </p:cNvCxnSpPr>
          <p:nvPr/>
        </p:nvCxnSpPr>
        <p:spPr>
          <a:xfrm flipV="1">
            <a:off x="4242543" y="1478868"/>
            <a:ext cx="1166050" cy="359836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33FC7949-3536-8C4E-9043-30E58927D7A8}"/>
              </a:ext>
            </a:extLst>
          </p:cNvPr>
          <p:cNvCxnSpPr>
            <a:stCxn id="21" idx="3"/>
            <a:endCxn id="45" idx="1"/>
          </p:cNvCxnSpPr>
          <p:nvPr/>
        </p:nvCxnSpPr>
        <p:spPr>
          <a:xfrm flipV="1">
            <a:off x="4242543" y="2351382"/>
            <a:ext cx="1166050" cy="1784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>
            <a:extLst>
              <a:ext uri="{FF2B5EF4-FFF2-40B4-BE49-F238E27FC236}">
                <a16:creationId xmlns:a16="http://schemas.microsoft.com/office/drawing/2014/main" id="{22689F8F-6C24-5049-A858-AB10C9BAA8DA}"/>
              </a:ext>
            </a:extLst>
          </p:cNvPr>
          <p:cNvCxnSpPr>
            <a:stCxn id="22" idx="3"/>
            <a:endCxn id="46" idx="1"/>
          </p:cNvCxnSpPr>
          <p:nvPr/>
        </p:nvCxnSpPr>
        <p:spPr>
          <a:xfrm>
            <a:off x="4242543" y="2867627"/>
            <a:ext cx="1166050" cy="356269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à coins arrondis 73">
            <a:extLst>
              <a:ext uri="{FF2B5EF4-FFF2-40B4-BE49-F238E27FC236}">
                <a16:creationId xmlns:a16="http://schemas.microsoft.com/office/drawing/2014/main" id="{B7503D7D-6BC7-0A44-AE59-DE825BCD4851}"/>
              </a:ext>
            </a:extLst>
          </p:cNvPr>
          <p:cNvSpPr/>
          <p:nvPr/>
        </p:nvSpPr>
        <p:spPr>
          <a:xfrm>
            <a:off x="5408593" y="3916411"/>
            <a:ext cx="3037984" cy="360000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Текущие и завершенные запросы,</a:t>
            </a:r>
            <a:r>
              <a:rPr lang="en-US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ru-RU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открытые сессии</a:t>
            </a:r>
            <a:r>
              <a:rPr lang="en-US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,</a:t>
            </a:r>
            <a:r>
              <a:rPr lang="ru-RU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 конфигурация</a:t>
            </a:r>
            <a:endParaRPr lang="fr-FR" sz="12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721477E9-1D65-6649-9BFF-DDF48A9E7548}"/>
              </a:ext>
            </a:extLst>
          </p:cNvPr>
          <p:cNvSpPr/>
          <p:nvPr/>
        </p:nvSpPr>
        <p:spPr>
          <a:xfrm>
            <a:off x="2856688" y="3145810"/>
            <a:ext cx="1392787" cy="4363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WebUI</a:t>
            </a:r>
            <a:endParaRPr lang="en-US" sz="1600" dirty="0"/>
          </a:p>
        </p:txBody>
      </p: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AEF2C14A-B2F4-FE44-B4E2-65F70D5A6B66}"/>
              </a:ext>
            </a:extLst>
          </p:cNvPr>
          <p:cNvCxnSpPr>
            <a:cxnSpLocks/>
            <a:stCxn id="59" idx="3"/>
            <a:endCxn id="58" idx="1"/>
          </p:cNvCxnSpPr>
          <p:nvPr/>
        </p:nvCxnSpPr>
        <p:spPr>
          <a:xfrm>
            <a:off x="4249475" y="3363996"/>
            <a:ext cx="1159118" cy="732415"/>
          </a:xfrm>
          <a:prstGeom prst="curvedConnector3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2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42" grpId="0" animBg="1"/>
      <p:bldP spid="44" grpId="0" animBg="1"/>
      <p:bldP spid="45" grpId="0" animBg="1"/>
      <p:bldP spid="46" grpId="0" animBg="1"/>
      <p:bldP spid="58" grpId="0" animBg="1"/>
      <p:bldP spid="5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Компания</a:t>
            </a:r>
            <a:r>
              <a:rPr lang="fr-FR" dirty="0"/>
              <a:t> (</a:t>
            </a:r>
            <a:r>
              <a:rPr lang="ru-RU" dirty="0"/>
              <a:t>упрощенно</a:t>
            </a:r>
            <a:r>
              <a:rPr lang="fr-FR" dirty="0"/>
              <a:t>)</a:t>
            </a:r>
          </a:p>
        </p:txBody>
      </p:sp>
      <p:grpSp>
        <p:nvGrpSpPr>
          <p:cNvPr id="32" name="Groupe 31"/>
          <p:cNvGrpSpPr/>
          <p:nvPr/>
        </p:nvGrpSpPr>
        <p:grpSpPr>
          <a:xfrm>
            <a:off x="-7978719" y="3083944"/>
            <a:ext cx="7907367" cy="300341"/>
            <a:chOff x="332361" y="3720017"/>
            <a:chExt cx="10543156" cy="400455"/>
          </a:xfrm>
        </p:grpSpPr>
        <p:sp>
          <p:nvSpPr>
            <p:cNvPr id="8" name="Ellipse 7"/>
            <p:cNvSpPr/>
            <p:nvPr/>
          </p:nvSpPr>
          <p:spPr>
            <a:xfrm>
              <a:off x="332361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9" name="Ellipse 8"/>
            <p:cNvSpPr/>
            <p:nvPr/>
          </p:nvSpPr>
          <p:spPr>
            <a:xfrm>
              <a:off x="773348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0" name="Ellipse 9"/>
            <p:cNvSpPr/>
            <p:nvPr/>
          </p:nvSpPr>
          <p:spPr>
            <a:xfrm>
              <a:off x="1214335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1" name="Ellipse 10"/>
            <p:cNvSpPr/>
            <p:nvPr/>
          </p:nvSpPr>
          <p:spPr>
            <a:xfrm>
              <a:off x="1655322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2" name="Ellipse 11"/>
            <p:cNvSpPr/>
            <p:nvPr/>
          </p:nvSpPr>
          <p:spPr>
            <a:xfrm>
              <a:off x="2096309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3" name="Ellipse 12"/>
            <p:cNvSpPr/>
            <p:nvPr/>
          </p:nvSpPr>
          <p:spPr>
            <a:xfrm>
              <a:off x="2537296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4" name="Ellipse 13"/>
            <p:cNvSpPr/>
            <p:nvPr/>
          </p:nvSpPr>
          <p:spPr>
            <a:xfrm>
              <a:off x="2978283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5" name="Ellipse 14"/>
            <p:cNvSpPr/>
            <p:nvPr/>
          </p:nvSpPr>
          <p:spPr>
            <a:xfrm>
              <a:off x="3419270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6" name="Ellipse 15"/>
            <p:cNvSpPr/>
            <p:nvPr/>
          </p:nvSpPr>
          <p:spPr>
            <a:xfrm>
              <a:off x="3860257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7" name="Ellipse 16"/>
            <p:cNvSpPr/>
            <p:nvPr/>
          </p:nvSpPr>
          <p:spPr>
            <a:xfrm>
              <a:off x="4301244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8" name="Ellipse 17"/>
            <p:cNvSpPr/>
            <p:nvPr/>
          </p:nvSpPr>
          <p:spPr>
            <a:xfrm>
              <a:off x="4742231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5183218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20" name="Ellipse 19"/>
            <p:cNvSpPr/>
            <p:nvPr/>
          </p:nvSpPr>
          <p:spPr>
            <a:xfrm>
              <a:off x="5624205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21" name="Ellipse 20"/>
            <p:cNvSpPr/>
            <p:nvPr/>
          </p:nvSpPr>
          <p:spPr>
            <a:xfrm>
              <a:off x="6065192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22" name="Ellipse 21"/>
            <p:cNvSpPr/>
            <p:nvPr/>
          </p:nvSpPr>
          <p:spPr>
            <a:xfrm>
              <a:off x="6506179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23" name="Ellipse 22"/>
            <p:cNvSpPr/>
            <p:nvPr/>
          </p:nvSpPr>
          <p:spPr>
            <a:xfrm>
              <a:off x="6947166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24" name="Ellipse 23"/>
            <p:cNvSpPr/>
            <p:nvPr/>
          </p:nvSpPr>
          <p:spPr>
            <a:xfrm>
              <a:off x="7388153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25" name="Ellipse 24"/>
            <p:cNvSpPr/>
            <p:nvPr/>
          </p:nvSpPr>
          <p:spPr>
            <a:xfrm>
              <a:off x="7829140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26" name="Ellipse 25"/>
            <p:cNvSpPr/>
            <p:nvPr/>
          </p:nvSpPr>
          <p:spPr>
            <a:xfrm>
              <a:off x="8270127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27" name="Ellipse 26"/>
            <p:cNvSpPr/>
            <p:nvPr/>
          </p:nvSpPr>
          <p:spPr>
            <a:xfrm>
              <a:off x="8711114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28" name="Ellipse 27"/>
            <p:cNvSpPr/>
            <p:nvPr/>
          </p:nvSpPr>
          <p:spPr>
            <a:xfrm>
              <a:off x="9152101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29" name="Ellipse 28"/>
            <p:cNvSpPr/>
            <p:nvPr/>
          </p:nvSpPr>
          <p:spPr>
            <a:xfrm>
              <a:off x="9593088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30" name="Ellipse 29"/>
            <p:cNvSpPr/>
            <p:nvPr/>
          </p:nvSpPr>
          <p:spPr>
            <a:xfrm>
              <a:off x="10034075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31" name="Ellipse 30"/>
            <p:cNvSpPr/>
            <p:nvPr/>
          </p:nvSpPr>
          <p:spPr>
            <a:xfrm>
              <a:off x="10475062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1964431" y="2855214"/>
            <a:ext cx="5203559" cy="757800"/>
            <a:chOff x="1518786" y="3110074"/>
            <a:chExt cx="6938078" cy="1010400"/>
          </a:xfrm>
        </p:grpSpPr>
        <p:sp>
          <p:nvSpPr>
            <p:cNvPr id="37" name="Ellipse 36"/>
            <p:cNvSpPr/>
            <p:nvPr/>
          </p:nvSpPr>
          <p:spPr>
            <a:xfrm>
              <a:off x="6261252" y="3110074"/>
              <a:ext cx="1010400" cy="1010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300" dirty="0"/>
                <a:t>$</a:t>
              </a:r>
            </a:p>
          </p:txBody>
        </p:sp>
        <p:sp>
          <p:nvSpPr>
            <p:cNvPr id="38" name="Ellipse 37"/>
            <p:cNvSpPr/>
            <p:nvPr/>
          </p:nvSpPr>
          <p:spPr>
            <a:xfrm>
              <a:off x="7446464" y="3110074"/>
              <a:ext cx="1010400" cy="1010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300" dirty="0"/>
                <a:t>$</a:t>
              </a:r>
            </a:p>
          </p:txBody>
        </p:sp>
        <p:sp>
          <p:nvSpPr>
            <p:cNvPr id="39" name="Ellipse 38"/>
            <p:cNvSpPr/>
            <p:nvPr/>
          </p:nvSpPr>
          <p:spPr>
            <a:xfrm>
              <a:off x="3889210" y="3110074"/>
              <a:ext cx="1010400" cy="1010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300" dirty="0"/>
                <a:t>$</a:t>
              </a:r>
            </a:p>
          </p:txBody>
        </p:sp>
        <p:sp>
          <p:nvSpPr>
            <p:cNvPr id="40" name="Ellipse 39"/>
            <p:cNvSpPr/>
            <p:nvPr/>
          </p:nvSpPr>
          <p:spPr>
            <a:xfrm>
              <a:off x="5074422" y="3110074"/>
              <a:ext cx="1010400" cy="1010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300" dirty="0"/>
                <a:t>$</a:t>
              </a:r>
            </a:p>
          </p:txBody>
        </p:sp>
        <p:sp>
          <p:nvSpPr>
            <p:cNvPr id="41" name="Ellipse 40"/>
            <p:cNvSpPr/>
            <p:nvPr/>
          </p:nvSpPr>
          <p:spPr>
            <a:xfrm>
              <a:off x="1518786" y="3110074"/>
              <a:ext cx="1010400" cy="1010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300" dirty="0"/>
                <a:t>$</a:t>
              </a:r>
            </a:p>
          </p:txBody>
        </p:sp>
        <p:sp>
          <p:nvSpPr>
            <p:cNvPr id="42" name="Ellipse 41"/>
            <p:cNvSpPr/>
            <p:nvPr/>
          </p:nvSpPr>
          <p:spPr>
            <a:xfrm>
              <a:off x="2703998" y="3110074"/>
              <a:ext cx="1010400" cy="10104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300" dirty="0"/>
                <a:t>$</a:t>
              </a:r>
            </a:p>
          </p:txBody>
        </p:sp>
      </p:grpSp>
      <p:grpSp>
        <p:nvGrpSpPr>
          <p:cNvPr id="46" name="Groupe 45"/>
          <p:cNvGrpSpPr/>
          <p:nvPr/>
        </p:nvGrpSpPr>
        <p:grpSpPr>
          <a:xfrm>
            <a:off x="-7684502" y="2665392"/>
            <a:ext cx="7576627" cy="300341"/>
            <a:chOff x="332361" y="3720017"/>
            <a:chExt cx="10102169" cy="400455"/>
          </a:xfrm>
        </p:grpSpPr>
        <p:sp>
          <p:nvSpPr>
            <p:cNvPr id="47" name="Ellipse 46"/>
            <p:cNvSpPr/>
            <p:nvPr/>
          </p:nvSpPr>
          <p:spPr>
            <a:xfrm>
              <a:off x="332361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48" name="Ellipse 47"/>
            <p:cNvSpPr/>
            <p:nvPr/>
          </p:nvSpPr>
          <p:spPr>
            <a:xfrm>
              <a:off x="773348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49" name="Ellipse 48"/>
            <p:cNvSpPr/>
            <p:nvPr/>
          </p:nvSpPr>
          <p:spPr>
            <a:xfrm>
              <a:off x="1214335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50" name="Ellipse 49"/>
            <p:cNvSpPr/>
            <p:nvPr/>
          </p:nvSpPr>
          <p:spPr>
            <a:xfrm>
              <a:off x="1655322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51" name="Ellipse 50"/>
            <p:cNvSpPr/>
            <p:nvPr/>
          </p:nvSpPr>
          <p:spPr>
            <a:xfrm>
              <a:off x="2096309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52" name="Ellipse 51"/>
            <p:cNvSpPr/>
            <p:nvPr/>
          </p:nvSpPr>
          <p:spPr>
            <a:xfrm>
              <a:off x="2537296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53" name="Ellipse 52"/>
            <p:cNvSpPr/>
            <p:nvPr/>
          </p:nvSpPr>
          <p:spPr>
            <a:xfrm>
              <a:off x="2978283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54" name="Ellipse 53"/>
            <p:cNvSpPr/>
            <p:nvPr/>
          </p:nvSpPr>
          <p:spPr>
            <a:xfrm>
              <a:off x="3419270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55" name="Ellipse 54"/>
            <p:cNvSpPr/>
            <p:nvPr/>
          </p:nvSpPr>
          <p:spPr>
            <a:xfrm>
              <a:off x="3860257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56" name="Ellipse 55"/>
            <p:cNvSpPr/>
            <p:nvPr/>
          </p:nvSpPr>
          <p:spPr>
            <a:xfrm>
              <a:off x="4301244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57" name="Ellipse 56"/>
            <p:cNvSpPr/>
            <p:nvPr/>
          </p:nvSpPr>
          <p:spPr>
            <a:xfrm>
              <a:off x="4742231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58" name="Ellipse 57"/>
            <p:cNvSpPr/>
            <p:nvPr/>
          </p:nvSpPr>
          <p:spPr>
            <a:xfrm>
              <a:off x="5183218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59" name="Ellipse 58"/>
            <p:cNvSpPr/>
            <p:nvPr/>
          </p:nvSpPr>
          <p:spPr>
            <a:xfrm>
              <a:off x="5624205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60" name="Ellipse 59"/>
            <p:cNvSpPr/>
            <p:nvPr/>
          </p:nvSpPr>
          <p:spPr>
            <a:xfrm>
              <a:off x="6065192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61" name="Ellipse 60"/>
            <p:cNvSpPr/>
            <p:nvPr/>
          </p:nvSpPr>
          <p:spPr>
            <a:xfrm>
              <a:off x="6506179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62" name="Ellipse 61"/>
            <p:cNvSpPr/>
            <p:nvPr/>
          </p:nvSpPr>
          <p:spPr>
            <a:xfrm>
              <a:off x="6947166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63" name="Ellipse 62"/>
            <p:cNvSpPr/>
            <p:nvPr/>
          </p:nvSpPr>
          <p:spPr>
            <a:xfrm>
              <a:off x="7388153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64" name="Ellipse 63"/>
            <p:cNvSpPr/>
            <p:nvPr/>
          </p:nvSpPr>
          <p:spPr>
            <a:xfrm>
              <a:off x="7829140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65" name="Ellipse 64"/>
            <p:cNvSpPr/>
            <p:nvPr/>
          </p:nvSpPr>
          <p:spPr>
            <a:xfrm>
              <a:off x="8270127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66" name="Ellipse 65"/>
            <p:cNvSpPr/>
            <p:nvPr/>
          </p:nvSpPr>
          <p:spPr>
            <a:xfrm>
              <a:off x="8711114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67" name="Ellipse 66"/>
            <p:cNvSpPr/>
            <p:nvPr/>
          </p:nvSpPr>
          <p:spPr>
            <a:xfrm>
              <a:off x="9152101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68" name="Ellipse 67"/>
            <p:cNvSpPr/>
            <p:nvPr/>
          </p:nvSpPr>
          <p:spPr>
            <a:xfrm>
              <a:off x="9593088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69" name="Ellipse 68"/>
            <p:cNvSpPr/>
            <p:nvPr/>
          </p:nvSpPr>
          <p:spPr>
            <a:xfrm>
              <a:off x="10034075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71" name="Groupe 70"/>
          <p:cNvGrpSpPr/>
          <p:nvPr/>
        </p:nvGrpSpPr>
        <p:grpSpPr>
          <a:xfrm>
            <a:off x="-7804916" y="3502497"/>
            <a:ext cx="7576627" cy="300341"/>
            <a:chOff x="332361" y="3720017"/>
            <a:chExt cx="10102169" cy="400455"/>
          </a:xfrm>
        </p:grpSpPr>
        <p:sp>
          <p:nvSpPr>
            <p:cNvPr id="72" name="Ellipse 71"/>
            <p:cNvSpPr/>
            <p:nvPr/>
          </p:nvSpPr>
          <p:spPr>
            <a:xfrm>
              <a:off x="332361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73" name="Ellipse 72"/>
            <p:cNvSpPr/>
            <p:nvPr/>
          </p:nvSpPr>
          <p:spPr>
            <a:xfrm>
              <a:off x="773348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74" name="Ellipse 73"/>
            <p:cNvSpPr/>
            <p:nvPr/>
          </p:nvSpPr>
          <p:spPr>
            <a:xfrm>
              <a:off x="1214335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75" name="Ellipse 74"/>
            <p:cNvSpPr/>
            <p:nvPr/>
          </p:nvSpPr>
          <p:spPr>
            <a:xfrm>
              <a:off x="1655322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76" name="Ellipse 75"/>
            <p:cNvSpPr/>
            <p:nvPr/>
          </p:nvSpPr>
          <p:spPr>
            <a:xfrm>
              <a:off x="2096309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77" name="Ellipse 76"/>
            <p:cNvSpPr/>
            <p:nvPr/>
          </p:nvSpPr>
          <p:spPr>
            <a:xfrm>
              <a:off x="2537296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78" name="Ellipse 77"/>
            <p:cNvSpPr/>
            <p:nvPr/>
          </p:nvSpPr>
          <p:spPr>
            <a:xfrm>
              <a:off x="2978283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79" name="Ellipse 78"/>
            <p:cNvSpPr/>
            <p:nvPr/>
          </p:nvSpPr>
          <p:spPr>
            <a:xfrm>
              <a:off x="3419270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80" name="Ellipse 79"/>
            <p:cNvSpPr/>
            <p:nvPr/>
          </p:nvSpPr>
          <p:spPr>
            <a:xfrm>
              <a:off x="3860257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81" name="Ellipse 80"/>
            <p:cNvSpPr/>
            <p:nvPr/>
          </p:nvSpPr>
          <p:spPr>
            <a:xfrm>
              <a:off x="4301244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82" name="Ellipse 81"/>
            <p:cNvSpPr/>
            <p:nvPr/>
          </p:nvSpPr>
          <p:spPr>
            <a:xfrm>
              <a:off x="4742231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83" name="Ellipse 82"/>
            <p:cNvSpPr/>
            <p:nvPr/>
          </p:nvSpPr>
          <p:spPr>
            <a:xfrm>
              <a:off x="5183218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84" name="Ellipse 83"/>
            <p:cNvSpPr/>
            <p:nvPr/>
          </p:nvSpPr>
          <p:spPr>
            <a:xfrm>
              <a:off x="5624205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85" name="Ellipse 84"/>
            <p:cNvSpPr/>
            <p:nvPr/>
          </p:nvSpPr>
          <p:spPr>
            <a:xfrm>
              <a:off x="6065192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86" name="Ellipse 85"/>
            <p:cNvSpPr/>
            <p:nvPr/>
          </p:nvSpPr>
          <p:spPr>
            <a:xfrm>
              <a:off x="6506179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87" name="Ellipse 86"/>
            <p:cNvSpPr/>
            <p:nvPr/>
          </p:nvSpPr>
          <p:spPr>
            <a:xfrm>
              <a:off x="6947166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88" name="Ellipse 87"/>
            <p:cNvSpPr/>
            <p:nvPr/>
          </p:nvSpPr>
          <p:spPr>
            <a:xfrm>
              <a:off x="7388153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89" name="Ellipse 88"/>
            <p:cNvSpPr/>
            <p:nvPr/>
          </p:nvSpPr>
          <p:spPr>
            <a:xfrm>
              <a:off x="7829140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90" name="Ellipse 89"/>
            <p:cNvSpPr/>
            <p:nvPr/>
          </p:nvSpPr>
          <p:spPr>
            <a:xfrm>
              <a:off x="8270127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91" name="Ellipse 90"/>
            <p:cNvSpPr/>
            <p:nvPr/>
          </p:nvSpPr>
          <p:spPr>
            <a:xfrm>
              <a:off x="8711114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92" name="Ellipse 91"/>
            <p:cNvSpPr/>
            <p:nvPr/>
          </p:nvSpPr>
          <p:spPr>
            <a:xfrm>
              <a:off x="9152101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93" name="Ellipse 92"/>
            <p:cNvSpPr/>
            <p:nvPr/>
          </p:nvSpPr>
          <p:spPr>
            <a:xfrm>
              <a:off x="9593088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94" name="Ellipse 93"/>
            <p:cNvSpPr/>
            <p:nvPr/>
          </p:nvSpPr>
          <p:spPr>
            <a:xfrm>
              <a:off x="10034075" y="3720017"/>
              <a:ext cx="400455" cy="40045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sp>
        <p:nvSpPr>
          <p:cNvPr id="4" name="Rectangle 3"/>
          <p:cNvSpPr/>
          <p:nvPr/>
        </p:nvSpPr>
        <p:spPr>
          <a:xfrm>
            <a:off x="1964431" y="1416205"/>
            <a:ext cx="5289437" cy="36297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350" dirty="0"/>
          </a:p>
        </p:txBody>
      </p:sp>
      <p:sp>
        <p:nvSpPr>
          <p:cNvPr id="44" name="Rectangle 43"/>
          <p:cNvSpPr/>
          <p:nvPr/>
        </p:nvSpPr>
        <p:spPr>
          <a:xfrm>
            <a:off x="2133594" y="1573886"/>
            <a:ext cx="1552927" cy="33204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350" b="1" dirty="0"/>
              <a:t>Input</a:t>
            </a:r>
          </a:p>
          <a:p>
            <a:pPr algn="ctr"/>
            <a:endParaRPr lang="fr-FR" sz="135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200" b="1" dirty="0"/>
              <a:t>Быстро</a:t>
            </a:r>
            <a:r>
              <a:rPr lang="ru-RU" sz="1200" dirty="0"/>
              <a:t> принять данные</a:t>
            </a:r>
            <a:endParaRPr lang="fr-FR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fr-FR" sz="1350" dirty="0"/>
          </a:p>
        </p:txBody>
      </p:sp>
      <p:sp>
        <p:nvSpPr>
          <p:cNvPr id="98" name="Rectangle 97"/>
          <p:cNvSpPr/>
          <p:nvPr/>
        </p:nvSpPr>
        <p:spPr>
          <a:xfrm>
            <a:off x="3828459" y="1568953"/>
            <a:ext cx="1552927" cy="33204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350" b="1" dirty="0"/>
              <a:t>Transformation</a:t>
            </a:r>
          </a:p>
        </p:txBody>
      </p:sp>
      <p:sp>
        <p:nvSpPr>
          <p:cNvPr id="99" name="Rectangle 98"/>
          <p:cNvSpPr/>
          <p:nvPr/>
        </p:nvSpPr>
        <p:spPr>
          <a:xfrm>
            <a:off x="5523323" y="1568953"/>
            <a:ext cx="1552927" cy="33204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350" b="1" dirty="0"/>
              <a:t>Output</a:t>
            </a:r>
          </a:p>
          <a:p>
            <a:pPr algn="ctr"/>
            <a:endParaRPr lang="fr-FR" sz="1350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1200" b="1" dirty="0"/>
              <a:t>Точные</a:t>
            </a:r>
            <a:r>
              <a:rPr lang="ru-RU" sz="1200" dirty="0"/>
              <a:t> отчеты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2649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3.7037E-6 L 0.79518 -3.7037E-6 " pathEditMode="relative" rAng="0" ptsTypes="AA">
                                      <p:cBhvr>
                                        <p:cTn id="21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66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6 L 0.73867 -3.7037E-6 " pathEditMode="relative" rAng="0" ptsTypes="AA">
                                      <p:cBhvr>
                                        <p:cTn id="23" dur="1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940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L 0.7332 4.81481E-6 " pathEditMode="relative" rAng="0" ptsTypes="AA">
                                      <p:cBhvr>
                                        <p:cTn id="25" dur="1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67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04167E-6 -3.7037E-6 L 0.50469 -3.7037E-6 " pathEditMode="relative" rAng="0" ptsTypes="AA">
                                      <p:cBhvr>
                                        <p:cTn id="27" dur="1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98" grpId="0" animBg="1"/>
      <p:bldP spid="9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EDCB44D-DF29-C44C-86D0-4D578B56157A}"/>
              </a:ext>
            </a:extLst>
          </p:cNvPr>
          <p:cNvSpPr txBox="1">
            <a:spLocks/>
          </p:cNvSpPr>
          <p:nvPr/>
        </p:nvSpPr>
        <p:spPr>
          <a:xfrm>
            <a:off x="302514" y="92934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Мониторинг и оповещения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00240DD-EDAC-D341-A71B-C598BF5994B8}"/>
              </a:ext>
            </a:extLst>
          </p:cNvPr>
          <p:cNvGrpSpPr/>
          <p:nvPr/>
        </p:nvGrpSpPr>
        <p:grpSpPr>
          <a:xfrm>
            <a:off x="302514" y="1948070"/>
            <a:ext cx="2554357" cy="1689652"/>
            <a:chOff x="636104" y="2425148"/>
            <a:chExt cx="2554357" cy="1689652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42F6A57-0CDD-2342-AD20-59370FCE4C5A}"/>
                </a:ext>
              </a:extLst>
            </p:cNvPr>
            <p:cNvSpPr/>
            <p:nvPr/>
          </p:nvSpPr>
          <p:spPr>
            <a:xfrm>
              <a:off x="636104" y="2425148"/>
              <a:ext cx="2554357" cy="1689652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CCBA8C7-CEBE-7147-AA0D-57BEF0BFA8FF}"/>
                </a:ext>
              </a:extLst>
            </p:cNvPr>
            <p:cNvGrpSpPr/>
            <p:nvPr/>
          </p:nvGrpSpPr>
          <p:grpSpPr>
            <a:xfrm>
              <a:off x="955301" y="2602040"/>
              <a:ext cx="1768021" cy="1335097"/>
              <a:chOff x="955301" y="2602040"/>
              <a:chExt cx="1768021" cy="1335097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ECF5249-9906-9D4B-98D3-47EB4F0F0FF2}"/>
                  </a:ext>
                </a:extLst>
              </p:cNvPr>
              <p:cNvGrpSpPr/>
              <p:nvPr/>
            </p:nvGrpSpPr>
            <p:grpSpPr>
              <a:xfrm>
                <a:off x="955301" y="2602040"/>
                <a:ext cx="1053549" cy="857249"/>
                <a:chOff x="1401416" y="2841349"/>
                <a:chExt cx="1053549" cy="857249"/>
              </a:xfrm>
            </p:grpSpPr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47E41D81-B7C8-5540-A0CA-B82FE9150283}"/>
                    </a:ext>
                  </a:extLst>
                </p:cNvPr>
                <p:cNvSpPr/>
                <p:nvPr/>
              </p:nvSpPr>
              <p:spPr>
                <a:xfrm>
                  <a:off x="1401416" y="2841349"/>
                  <a:ext cx="1053549" cy="857249"/>
                </a:xfrm>
                <a:prstGeom prst="roundRect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" name="Image 74">
                  <a:extLst>
                    <a:ext uri="{FF2B5EF4-FFF2-40B4-BE49-F238E27FC236}">
                      <a16:creationId xmlns:a16="http://schemas.microsoft.com/office/drawing/2014/main" id="{7C811ABF-DCDE-B746-BB2F-968D1C5BA8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0688" y="2895432"/>
                  <a:ext cx="830308" cy="704721"/>
                </a:xfrm>
                <a:prstGeom prst="rect">
                  <a:avLst/>
                </a:prstGeom>
              </p:spPr>
            </p:pic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AD6920D6-BDB3-DD42-8D67-CFEA7A63AFB6}"/>
                  </a:ext>
                </a:extLst>
              </p:cNvPr>
              <p:cNvGrpSpPr/>
              <p:nvPr/>
            </p:nvGrpSpPr>
            <p:grpSpPr>
              <a:xfrm>
                <a:off x="1294377" y="2841349"/>
                <a:ext cx="1053549" cy="857249"/>
                <a:chOff x="1401416" y="2841349"/>
                <a:chExt cx="1053549" cy="857249"/>
              </a:xfrm>
            </p:grpSpPr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D536E3EF-7410-2243-9B67-BC8B266F39B6}"/>
                    </a:ext>
                  </a:extLst>
                </p:cNvPr>
                <p:cNvSpPr/>
                <p:nvPr/>
              </p:nvSpPr>
              <p:spPr>
                <a:xfrm>
                  <a:off x="1401416" y="2841349"/>
                  <a:ext cx="1053549" cy="857249"/>
                </a:xfrm>
                <a:prstGeom prst="roundRect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" name="Image 74">
                  <a:extLst>
                    <a:ext uri="{FF2B5EF4-FFF2-40B4-BE49-F238E27FC236}">
                      <a16:creationId xmlns:a16="http://schemas.microsoft.com/office/drawing/2014/main" id="{F442D310-7439-1246-B617-A56850AE54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0688" y="2895432"/>
                  <a:ext cx="830308" cy="704721"/>
                </a:xfrm>
                <a:prstGeom prst="rect">
                  <a:avLst/>
                </a:prstGeom>
              </p:spPr>
            </p:pic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50AFAF8-A3C9-5D43-A2B5-517083E7807B}"/>
                  </a:ext>
                </a:extLst>
              </p:cNvPr>
              <p:cNvGrpSpPr/>
              <p:nvPr/>
            </p:nvGrpSpPr>
            <p:grpSpPr>
              <a:xfrm>
                <a:off x="1669773" y="3079888"/>
                <a:ext cx="1053549" cy="857249"/>
                <a:chOff x="1401416" y="2841349"/>
                <a:chExt cx="1053549" cy="857249"/>
              </a:xfrm>
            </p:grpSpPr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BCEBB772-B452-6941-9C75-56AF45B7204D}"/>
                    </a:ext>
                  </a:extLst>
                </p:cNvPr>
                <p:cNvSpPr/>
                <p:nvPr/>
              </p:nvSpPr>
              <p:spPr>
                <a:xfrm>
                  <a:off x="1401416" y="2841349"/>
                  <a:ext cx="1053549" cy="857249"/>
                </a:xfrm>
                <a:prstGeom prst="roundRect">
                  <a:avLst/>
                </a:prstGeom>
                <a:solidFill>
                  <a:srgbClr val="FFC000"/>
                </a:soli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" name="Image 74">
                  <a:extLst>
                    <a:ext uri="{FF2B5EF4-FFF2-40B4-BE49-F238E27FC236}">
                      <a16:creationId xmlns:a16="http://schemas.microsoft.com/office/drawing/2014/main" id="{DBF78CB1-8EBF-A449-81AD-2DDC37E8F4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0688" y="2895432"/>
                  <a:ext cx="830308" cy="70472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6" name="Can 15">
            <a:extLst>
              <a:ext uri="{FF2B5EF4-FFF2-40B4-BE49-F238E27FC236}">
                <a16:creationId xmlns:a16="http://schemas.microsoft.com/office/drawing/2014/main" id="{0A52B638-C91C-AE4E-942C-2DAA7A7ADE31}"/>
              </a:ext>
            </a:extLst>
          </p:cNvPr>
          <p:cNvSpPr/>
          <p:nvPr/>
        </p:nvSpPr>
        <p:spPr>
          <a:xfrm>
            <a:off x="740784" y="941891"/>
            <a:ext cx="1677815" cy="468505"/>
          </a:xfrm>
          <a:prstGeom prst="can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Elastic Search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4A0B837-F996-6E4C-A055-6A8D3362C624}"/>
              </a:ext>
            </a:extLst>
          </p:cNvPr>
          <p:cNvSpPr/>
          <p:nvPr/>
        </p:nvSpPr>
        <p:spPr>
          <a:xfrm>
            <a:off x="2829394" y="941891"/>
            <a:ext cx="1397392" cy="468505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Kibana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F73B0E-6DE4-9A4B-9E09-40711E83A492}"/>
              </a:ext>
            </a:extLst>
          </p:cNvPr>
          <p:cNvCxnSpPr>
            <a:stCxn id="4" idx="0"/>
            <a:endCxn id="16" idx="3"/>
          </p:cNvCxnSpPr>
          <p:nvPr/>
        </p:nvCxnSpPr>
        <p:spPr>
          <a:xfrm flipH="1" flipV="1">
            <a:off x="1579692" y="1410396"/>
            <a:ext cx="1" cy="5376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FEB8DED-3F2A-BA4C-8305-4D3B478D4AEB}"/>
              </a:ext>
            </a:extLst>
          </p:cNvPr>
          <p:cNvCxnSpPr>
            <a:cxnSpLocks/>
            <a:stCxn id="16" idx="4"/>
            <a:endCxn id="17" idx="1"/>
          </p:cNvCxnSpPr>
          <p:nvPr/>
        </p:nvCxnSpPr>
        <p:spPr>
          <a:xfrm>
            <a:off x="2418599" y="1176144"/>
            <a:ext cx="4107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88E1848-8280-0B45-8376-0B9F85CFF9D0}"/>
              </a:ext>
            </a:extLst>
          </p:cNvPr>
          <p:cNvSpPr/>
          <p:nvPr/>
        </p:nvSpPr>
        <p:spPr>
          <a:xfrm>
            <a:off x="3452902" y="3814961"/>
            <a:ext cx="1635932" cy="496956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Consul</a:t>
            </a:r>
          </a:p>
        </p:txBody>
      </p: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756891C5-D99E-7B45-BDD0-6694FEB25D9B}"/>
              </a:ext>
            </a:extLst>
          </p:cNvPr>
          <p:cNvCxnSpPr>
            <a:stCxn id="4" idx="2"/>
            <a:endCxn id="23" idx="1"/>
          </p:cNvCxnSpPr>
          <p:nvPr/>
        </p:nvCxnSpPr>
        <p:spPr>
          <a:xfrm rot="16200000" flipH="1">
            <a:off x="2303439" y="2913975"/>
            <a:ext cx="425717" cy="1873209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12F8CAE-B09B-B643-9C56-6F418E1EFFDA}"/>
              </a:ext>
            </a:extLst>
          </p:cNvPr>
          <p:cNvSpPr/>
          <p:nvPr/>
        </p:nvSpPr>
        <p:spPr>
          <a:xfrm>
            <a:off x="3203437" y="2776846"/>
            <a:ext cx="2134863" cy="496956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>
                <a:solidFill>
                  <a:schemeClr val="bg1"/>
                </a:solidFill>
              </a:rPr>
              <a:t>Prometheus</a:t>
            </a:r>
          </a:p>
        </p:txBody>
      </p:sp>
      <p:sp>
        <p:nvSpPr>
          <p:cNvPr id="33" name="Can 32">
            <a:extLst>
              <a:ext uri="{FF2B5EF4-FFF2-40B4-BE49-F238E27FC236}">
                <a16:creationId xmlns:a16="http://schemas.microsoft.com/office/drawing/2014/main" id="{8B6A99E7-9CE1-BF42-A0C1-DEAB5D1A112B}"/>
              </a:ext>
            </a:extLst>
          </p:cNvPr>
          <p:cNvSpPr/>
          <p:nvPr/>
        </p:nvSpPr>
        <p:spPr>
          <a:xfrm>
            <a:off x="3431961" y="2046750"/>
            <a:ext cx="1677815" cy="468505"/>
          </a:xfrm>
          <a:prstGeom prst="can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Storage</a:t>
            </a:r>
          </a:p>
        </p:txBody>
      </p:sp>
      <p:sp>
        <p:nvSpPr>
          <p:cNvPr id="35" name="Can 34">
            <a:extLst>
              <a:ext uri="{FF2B5EF4-FFF2-40B4-BE49-F238E27FC236}">
                <a16:creationId xmlns:a16="http://schemas.microsoft.com/office/drawing/2014/main" id="{5489E3E6-BD88-414D-9E69-CA0036FC38C1}"/>
              </a:ext>
            </a:extLst>
          </p:cNvPr>
          <p:cNvSpPr/>
          <p:nvPr/>
        </p:nvSpPr>
        <p:spPr>
          <a:xfrm>
            <a:off x="4637581" y="941891"/>
            <a:ext cx="1677815" cy="468505"/>
          </a:xfrm>
          <a:prstGeom prst="can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Graphite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62F0303-1226-B04E-BC09-EA8C30C101AE}"/>
              </a:ext>
            </a:extLst>
          </p:cNvPr>
          <p:cNvSpPr/>
          <p:nvPr/>
        </p:nvSpPr>
        <p:spPr>
          <a:xfrm>
            <a:off x="6726191" y="941891"/>
            <a:ext cx="1397392" cy="468505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Grafana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025E25B-861D-3C48-8392-672B30295A0B}"/>
              </a:ext>
            </a:extLst>
          </p:cNvPr>
          <p:cNvSpPr/>
          <p:nvPr/>
        </p:nvSpPr>
        <p:spPr>
          <a:xfrm>
            <a:off x="5718685" y="2758576"/>
            <a:ext cx="1824460" cy="533497"/>
          </a:xfrm>
          <a:prstGeom prst="round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AlertManager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F55F7F9C-388E-E143-B9C1-8AC3CB8A753F}"/>
              </a:ext>
            </a:extLst>
          </p:cNvPr>
          <p:cNvSpPr/>
          <p:nvPr/>
        </p:nvSpPr>
        <p:spPr>
          <a:xfrm>
            <a:off x="7867447" y="1948070"/>
            <a:ext cx="1152000" cy="567185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E-mail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04E10F65-4BA2-7F48-923B-85B7D386A3F2}"/>
              </a:ext>
            </a:extLst>
          </p:cNvPr>
          <p:cNvSpPr/>
          <p:nvPr/>
        </p:nvSpPr>
        <p:spPr>
          <a:xfrm>
            <a:off x="7867447" y="2741732"/>
            <a:ext cx="1152000" cy="567185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Slack</a:t>
            </a: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35B90B70-184F-904B-9719-A24B8A30229A}"/>
              </a:ext>
            </a:extLst>
          </p:cNvPr>
          <p:cNvSpPr/>
          <p:nvPr/>
        </p:nvSpPr>
        <p:spPr>
          <a:xfrm>
            <a:off x="7867447" y="3496254"/>
            <a:ext cx="1152000" cy="567185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OpsGenie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D3C5ECA8-270C-BC40-BC71-DC0F40263600}"/>
              </a:ext>
            </a:extLst>
          </p:cNvPr>
          <p:cNvSpPr/>
          <p:nvPr/>
        </p:nvSpPr>
        <p:spPr>
          <a:xfrm>
            <a:off x="5889722" y="3802768"/>
            <a:ext cx="1202224" cy="511725"/>
          </a:xfrm>
          <a:prstGeom prst="round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SLAB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46DDEAD-ECC4-7B43-9DC9-D8E2B4AE29E8}"/>
              </a:ext>
            </a:extLst>
          </p:cNvPr>
          <p:cNvCxnSpPr>
            <a:cxnSpLocks/>
            <a:stCxn id="28" idx="0"/>
            <a:endCxn id="33" idx="3"/>
          </p:cNvCxnSpPr>
          <p:nvPr/>
        </p:nvCxnSpPr>
        <p:spPr>
          <a:xfrm flipV="1">
            <a:off x="4270869" y="2515255"/>
            <a:ext cx="0" cy="2615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C43A7900-D5CB-8947-8F66-0D529EBA2AE7}"/>
              </a:ext>
            </a:extLst>
          </p:cNvPr>
          <p:cNvCxnSpPr>
            <a:cxnSpLocks/>
            <a:stCxn id="28" idx="0"/>
            <a:endCxn id="35" idx="3"/>
          </p:cNvCxnSpPr>
          <p:nvPr/>
        </p:nvCxnSpPr>
        <p:spPr>
          <a:xfrm rot="5400000" flipH="1" flipV="1">
            <a:off x="4190454" y="1490811"/>
            <a:ext cx="1366450" cy="1205620"/>
          </a:xfrm>
          <a:prstGeom prst="curvedConnector3">
            <a:avLst>
              <a:gd name="adj1" fmla="val 708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8BAF7BE-CC7D-9349-9BC7-E0B2DD74570B}"/>
              </a:ext>
            </a:extLst>
          </p:cNvPr>
          <p:cNvCxnSpPr>
            <a:cxnSpLocks/>
            <a:stCxn id="35" idx="4"/>
            <a:endCxn id="36" idx="1"/>
          </p:cNvCxnSpPr>
          <p:nvPr/>
        </p:nvCxnSpPr>
        <p:spPr>
          <a:xfrm>
            <a:off x="6315396" y="1176144"/>
            <a:ext cx="4107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FF108471-5B58-D246-A5DF-BBB9E47E04DA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 flipV="1">
            <a:off x="7543145" y="2231663"/>
            <a:ext cx="324302" cy="79366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8">
            <a:extLst>
              <a:ext uri="{FF2B5EF4-FFF2-40B4-BE49-F238E27FC236}">
                <a16:creationId xmlns:a16="http://schemas.microsoft.com/office/drawing/2014/main" id="{292051A4-9442-784C-9A9E-7BB658BD48EC}"/>
              </a:ext>
            </a:extLst>
          </p:cNvPr>
          <p:cNvCxnSpPr>
            <a:cxnSpLocks/>
            <a:stCxn id="37" idx="3"/>
            <a:endCxn id="41" idx="1"/>
          </p:cNvCxnSpPr>
          <p:nvPr/>
        </p:nvCxnSpPr>
        <p:spPr>
          <a:xfrm>
            <a:off x="7543145" y="3025325"/>
            <a:ext cx="324302" cy="12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urved Connector 61">
            <a:extLst>
              <a:ext uri="{FF2B5EF4-FFF2-40B4-BE49-F238E27FC236}">
                <a16:creationId xmlns:a16="http://schemas.microsoft.com/office/drawing/2014/main" id="{724BDB13-050F-C34F-AC13-47B1F3ADFFB6}"/>
              </a:ext>
            </a:extLst>
          </p:cNvPr>
          <p:cNvCxnSpPr>
            <a:cxnSpLocks/>
            <a:stCxn id="37" idx="3"/>
            <a:endCxn id="42" idx="1"/>
          </p:cNvCxnSpPr>
          <p:nvPr/>
        </p:nvCxnSpPr>
        <p:spPr>
          <a:xfrm>
            <a:off x="7543145" y="3025325"/>
            <a:ext cx="324302" cy="75452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urved Connector 64">
            <a:extLst>
              <a:ext uri="{FF2B5EF4-FFF2-40B4-BE49-F238E27FC236}">
                <a16:creationId xmlns:a16="http://schemas.microsoft.com/office/drawing/2014/main" id="{6AADC4C3-E4AC-C94F-95CC-40E51304D9C2}"/>
              </a:ext>
            </a:extLst>
          </p:cNvPr>
          <p:cNvCxnSpPr>
            <a:cxnSpLocks/>
            <a:stCxn id="23" idx="0"/>
            <a:endCxn id="28" idx="2"/>
          </p:cNvCxnSpPr>
          <p:nvPr/>
        </p:nvCxnSpPr>
        <p:spPr>
          <a:xfrm rot="5400000" flipH="1" flipV="1">
            <a:off x="4000289" y="3544382"/>
            <a:ext cx="541159" cy="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86AF7928-C61E-424A-ABA9-B988DE5D4BEF}"/>
              </a:ext>
            </a:extLst>
          </p:cNvPr>
          <p:cNvCxnSpPr>
            <a:cxnSpLocks/>
            <a:stCxn id="4" idx="3"/>
            <a:endCxn id="28" idx="1"/>
          </p:cNvCxnSpPr>
          <p:nvPr/>
        </p:nvCxnSpPr>
        <p:spPr>
          <a:xfrm>
            <a:off x="2856871" y="2792896"/>
            <a:ext cx="346566" cy="232428"/>
          </a:xfrm>
          <a:prstGeom prst="curvedConnector3">
            <a:avLst>
              <a:gd name="adj1" fmla="val 50000"/>
            </a:avLst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urved Connector 71">
            <a:extLst>
              <a:ext uri="{FF2B5EF4-FFF2-40B4-BE49-F238E27FC236}">
                <a16:creationId xmlns:a16="http://schemas.microsoft.com/office/drawing/2014/main" id="{53E80822-2877-9C4E-B839-97D5F4929709}"/>
              </a:ext>
            </a:extLst>
          </p:cNvPr>
          <p:cNvCxnSpPr>
            <a:cxnSpLocks/>
            <a:stCxn id="23" idx="3"/>
            <a:endCxn id="43" idx="1"/>
          </p:cNvCxnSpPr>
          <p:nvPr/>
        </p:nvCxnSpPr>
        <p:spPr>
          <a:xfrm flipV="1">
            <a:off x="5088834" y="4058631"/>
            <a:ext cx="800888" cy="480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CFB40824-5139-6F4E-9DB0-B78BE54F7E74}"/>
              </a:ext>
            </a:extLst>
          </p:cNvPr>
          <p:cNvCxnSpPr>
            <a:cxnSpLocks/>
            <a:stCxn id="28" idx="3"/>
            <a:endCxn id="43" idx="1"/>
          </p:cNvCxnSpPr>
          <p:nvPr/>
        </p:nvCxnSpPr>
        <p:spPr>
          <a:xfrm>
            <a:off x="5338300" y="3025324"/>
            <a:ext cx="551422" cy="103330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F447E3E6-5BE3-8A47-8FB0-91C2DC7A41EB}"/>
              </a:ext>
            </a:extLst>
          </p:cNvPr>
          <p:cNvCxnSpPr>
            <a:cxnSpLocks/>
            <a:stCxn id="28" idx="3"/>
            <a:endCxn id="37" idx="1"/>
          </p:cNvCxnSpPr>
          <p:nvPr/>
        </p:nvCxnSpPr>
        <p:spPr>
          <a:xfrm>
            <a:off x="5338300" y="3025324"/>
            <a:ext cx="380385" cy="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48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3" grpId="0" animBg="1"/>
      <p:bldP spid="28" grpId="0" animBg="1"/>
      <p:bldP spid="33" grpId="0" animBg="1"/>
      <p:bldP spid="35" grpId="0" animBg="1"/>
      <p:bldP spid="36" grpId="0" animBg="1"/>
      <p:bldP spid="37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0B8899-9E6D-AE43-BD74-6FE306AB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98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0B8899-9E6D-AE43-BD74-6FE306AB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20338904" cy="1144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0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0B8899-9E6D-AE43-BD74-6FE306AB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15646" y="7974"/>
            <a:ext cx="18259646" cy="1027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390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0B8899-9E6D-AE43-BD74-6FE306ABF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11386" y="-4393906"/>
            <a:ext cx="16955386" cy="953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84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0B65F3-DD9A-A74C-A9A5-9FA9AE12A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2B90B0-65B2-134C-9F00-15EB83AEC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631" y="1"/>
            <a:ext cx="38133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1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5BA06F-37B3-4341-BB24-460582E83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44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7F8DB9-A00C-4233-94A1-DD97E54A2B78}"/>
              </a:ext>
            </a:extLst>
          </p:cNvPr>
          <p:cNvSpPr txBox="1"/>
          <p:nvPr/>
        </p:nvSpPr>
        <p:spPr>
          <a:xfrm>
            <a:off x="418996" y="20664"/>
            <a:ext cx="6614804" cy="438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60605B"/>
                </a:solidFill>
                <a:latin typeface="Helvetica" charset="0"/>
                <a:ea typeface="Helvetica" charset="0"/>
                <a:cs typeface="Helvetica" charset="0"/>
              </a:rPr>
              <a:t>SLAB </a:t>
            </a:r>
            <a:r>
              <a:rPr lang="en-US" b="1" dirty="0">
                <a:solidFill>
                  <a:srgbClr val="60605B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>
                <a:solidFill>
                  <a:srgbClr val="60605B"/>
                </a:solidFill>
                <a:ea typeface="Helvetica" charset="0"/>
                <a:cs typeface="Helvetica" charset="0"/>
              </a:rPr>
              <a:t>github.com</a:t>
            </a:r>
            <a:r>
              <a:rPr lang="en-US" dirty="0">
                <a:solidFill>
                  <a:srgbClr val="60605B"/>
                </a:solidFill>
                <a:ea typeface="Helvetica" charset="0"/>
                <a:cs typeface="Helvetica" charset="0"/>
              </a:rPr>
              <a:t>/</a:t>
            </a:r>
            <a:r>
              <a:rPr lang="en-US" dirty="0" err="1">
                <a:solidFill>
                  <a:srgbClr val="60605B"/>
                </a:solidFill>
                <a:ea typeface="Helvetica" charset="0"/>
                <a:cs typeface="Helvetica" charset="0"/>
              </a:rPr>
              <a:t>criteo</a:t>
            </a:r>
            <a:r>
              <a:rPr lang="en-US" dirty="0">
                <a:solidFill>
                  <a:srgbClr val="60605B"/>
                </a:solidFill>
                <a:ea typeface="Helvetica" charset="0"/>
                <a:cs typeface="Helvetica" charset="0"/>
              </a:rPr>
              <a:t>/slab</a:t>
            </a:r>
            <a:r>
              <a:rPr lang="en-US" dirty="0">
                <a:solidFill>
                  <a:srgbClr val="60605B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1684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5BA06F-37B3-4341-BB24-460582E83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096778" cy="84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0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5BA06F-37B3-4341-BB24-460582E83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316436"/>
            <a:ext cx="14096778" cy="84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45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F8DB9-A00C-4233-94A1-DD97E54A2B78}"/>
              </a:ext>
            </a:extLst>
          </p:cNvPr>
          <p:cNvSpPr txBox="1"/>
          <p:nvPr/>
        </p:nvSpPr>
        <p:spPr>
          <a:xfrm>
            <a:off x="250031" y="21432"/>
            <a:ext cx="6614804" cy="4385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60605B"/>
                </a:solidFill>
                <a:latin typeface="Helvetica" charset="0"/>
                <a:ea typeface="Helvetica" charset="0"/>
                <a:cs typeface="Helvetica" charset="0"/>
              </a:rPr>
              <a:t>SLAB </a:t>
            </a:r>
            <a:r>
              <a:rPr lang="en-US" b="1" dirty="0">
                <a:solidFill>
                  <a:srgbClr val="60605B"/>
                </a:solidFill>
                <a:latin typeface="Helvetica" charset="0"/>
                <a:ea typeface="Helvetica" charset="0"/>
                <a:cs typeface="Helvetica" charset="0"/>
              </a:rPr>
              <a:t>(</a:t>
            </a:r>
            <a:r>
              <a:rPr lang="en-US" dirty="0" err="1">
                <a:solidFill>
                  <a:srgbClr val="60605B"/>
                </a:solidFill>
                <a:ea typeface="Helvetica" charset="0"/>
                <a:cs typeface="Helvetica" charset="0"/>
              </a:rPr>
              <a:t>github.com</a:t>
            </a:r>
            <a:r>
              <a:rPr lang="en-US" dirty="0">
                <a:solidFill>
                  <a:srgbClr val="60605B"/>
                </a:solidFill>
                <a:ea typeface="Helvetica" charset="0"/>
                <a:cs typeface="Helvetica" charset="0"/>
              </a:rPr>
              <a:t>/</a:t>
            </a:r>
            <a:r>
              <a:rPr lang="en-US" dirty="0" err="1">
                <a:solidFill>
                  <a:srgbClr val="60605B"/>
                </a:solidFill>
                <a:ea typeface="Helvetica" charset="0"/>
                <a:cs typeface="Helvetica" charset="0"/>
              </a:rPr>
              <a:t>criteo</a:t>
            </a:r>
            <a:r>
              <a:rPr lang="en-US" dirty="0">
                <a:solidFill>
                  <a:srgbClr val="60605B"/>
                </a:solidFill>
                <a:ea typeface="Helvetica" charset="0"/>
                <a:cs typeface="Helvetica" charset="0"/>
              </a:rPr>
              <a:t>/slab</a:t>
            </a:r>
            <a:r>
              <a:rPr lang="en-US" dirty="0">
                <a:solidFill>
                  <a:srgbClr val="60605B"/>
                </a:solidFill>
                <a:latin typeface="Helvetica" charset="0"/>
                <a:ea typeface="Helvetica" charset="0"/>
                <a:cs typeface="Helvetica" charset="0"/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BA06F-37B3-4341-BB24-460582E83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9224" y="-1368779"/>
            <a:ext cx="14096778" cy="84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05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49068"/>
            <a:ext cx="9144000" cy="37272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350" dirty="0"/>
          </a:p>
        </p:txBody>
      </p:sp>
      <p:sp>
        <p:nvSpPr>
          <p:cNvPr id="44" name="Rectangle 43"/>
          <p:cNvSpPr/>
          <p:nvPr/>
        </p:nvSpPr>
        <p:spPr>
          <a:xfrm>
            <a:off x="393646" y="1106749"/>
            <a:ext cx="2700000" cy="33204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350" b="1" dirty="0"/>
              <a:t>Input</a:t>
            </a:r>
          </a:p>
          <a:p>
            <a:pPr algn="ctr"/>
            <a:endParaRPr lang="fr-FR" sz="1350" b="1" dirty="0"/>
          </a:p>
        </p:txBody>
      </p:sp>
      <p:sp>
        <p:nvSpPr>
          <p:cNvPr id="98" name="Rectangle 97"/>
          <p:cNvSpPr/>
          <p:nvPr/>
        </p:nvSpPr>
        <p:spPr>
          <a:xfrm>
            <a:off x="3246091" y="1101816"/>
            <a:ext cx="2700000" cy="33204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350" b="1" dirty="0"/>
              <a:t>Transformation</a:t>
            </a:r>
          </a:p>
        </p:txBody>
      </p:sp>
      <p:sp>
        <p:nvSpPr>
          <p:cNvPr id="99" name="Rectangle 98"/>
          <p:cNvSpPr/>
          <p:nvPr/>
        </p:nvSpPr>
        <p:spPr>
          <a:xfrm>
            <a:off x="6063412" y="1106749"/>
            <a:ext cx="2700000" cy="33204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350" b="1" dirty="0"/>
              <a:t>Output</a:t>
            </a:r>
          </a:p>
          <a:p>
            <a:pPr algn="ctr"/>
            <a:endParaRPr lang="fr-FR" sz="1350" b="1" dirty="0"/>
          </a:p>
        </p:txBody>
      </p:sp>
      <p:grpSp>
        <p:nvGrpSpPr>
          <p:cNvPr id="36" name="Groupe 35"/>
          <p:cNvGrpSpPr/>
          <p:nvPr/>
        </p:nvGrpSpPr>
        <p:grpSpPr>
          <a:xfrm>
            <a:off x="393646" y="1521792"/>
            <a:ext cx="858951" cy="2900480"/>
            <a:chOff x="2665305" y="2651906"/>
            <a:chExt cx="1145268" cy="3867306"/>
          </a:xfrm>
        </p:grpSpPr>
        <p:sp>
          <p:nvSpPr>
            <p:cNvPr id="3" name="Rectangle 2"/>
            <p:cNvSpPr/>
            <p:nvPr/>
          </p:nvSpPr>
          <p:spPr>
            <a:xfrm>
              <a:off x="2665305" y="2651906"/>
              <a:ext cx="1145268" cy="386730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2882" y="2907322"/>
              <a:ext cx="950113" cy="396333"/>
            </a:xfrm>
            <a:prstGeom prst="rect">
              <a:avLst/>
            </a:prstGeom>
          </p:spPr>
        </p:pic>
      </p:grpSp>
      <p:grpSp>
        <p:nvGrpSpPr>
          <p:cNvPr id="45" name="Groupe 44"/>
          <p:cNvGrpSpPr/>
          <p:nvPr/>
        </p:nvGrpSpPr>
        <p:grpSpPr>
          <a:xfrm>
            <a:off x="1484722" y="1521793"/>
            <a:ext cx="6108569" cy="2905412"/>
            <a:chOff x="1979629" y="2651907"/>
            <a:chExt cx="8144759" cy="3873882"/>
          </a:xfrm>
        </p:grpSpPr>
        <p:sp>
          <p:nvSpPr>
            <p:cNvPr id="95" name="Rectangle 94"/>
            <p:cNvSpPr/>
            <p:nvPr/>
          </p:nvSpPr>
          <p:spPr>
            <a:xfrm>
              <a:off x="1979629" y="2651907"/>
              <a:ext cx="8144759" cy="387388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8406" y="2748863"/>
              <a:ext cx="987711" cy="510832"/>
            </a:xfrm>
            <a:prstGeom prst="rect">
              <a:avLst/>
            </a:prstGeom>
          </p:spPr>
        </p:pic>
      </p:grpSp>
      <p:sp>
        <p:nvSpPr>
          <p:cNvPr id="7" name="Pentagone 6"/>
          <p:cNvSpPr/>
          <p:nvPr/>
        </p:nvSpPr>
        <p:spPr>
          <a:xfrm>
            <a:off x="1037007" y="2645780"/>
            <a:ext cx="895430" cy="611669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grpSp>
        <p:nvGrpSpPr>
          <p:cNvPr id="34" name="Groupe 33"/>
          <p:cNvGrpSpPr/>
          <p:nvPr/>
        </p:nvGrpSpPr>
        <p:grpSpPr>
          <a:xfrm>
            <a:off x="2033965" y="2486784"/>
            <a:ext cx="706590" cy="925780"/>
            <a:chOff x="4356470" y="3936879"/>
            <a:chExt cx="482290" cy="631900"/>
          </a:xfrm>
        </p:grpSpPr>
        <p:sp>
          <p:nvSpPr>
            <p:cNvPr id="105" name="Rectangle 104"/>
            <p:cNvSpPr/>
            <p:nvPr/>
          </p:nvSpPr>
          <p:spPr>
            <a:xfrm>
              <a:off x="4356470" y="3936879"/>
              <a:ext cx="482290" cy="12638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bg1"/>
                  </a:solidFill>
                </a:rPr>
                <a:t>OLTP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356470" y="406325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356470" y="418963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356470" y="431601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356470" y="444239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grpSp>
        <p:nvGrpSpPr>
          <p:cNvPr id="110" name="Groupe 109"/>
          <p:cNvGrpSpPr/>
          <p:nvPr/>
        </p:nvGrpSpPr>
        <p:grpSpPr>
          <a:xfrm>
            <a:off x="6349675" y="2486784"/>
            <a:ext cx="687492" cy="925313"/>
            <a:chOff x="4356470" y="3936879"/>
            <a:chExt cx="482290" cy="631900"/>
          </a:xfrm>
        </p:grpSpPr>
        <p:sp>
          <p:nvSpPr>
            <p:cNvPr id="111" name="Rectangle 110"/>
            <p:cNvSpPr/>
            <p:nvPr/>
          </p:nvSpPr>
          <p:spPr>
            <a:xfrm>
              <a:off x="4356470" y="3936879"/>
              <a:ext cx="482290" cy="12638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bg1"/>
                  </a:solidFill>
                </a:rPr>
                <a:t>OLAP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356470" y="406325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356470" y="418963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356470" y="431601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356470" y="444239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sp>
        <p:nvSpPr>
          <p:cNvPr id="116" name="Pentagone 115"/>
          <p:cNvSpPr/>
          <p:nvPr/>
        </p:nvSpPr>
        <p:spPr>
          <a:xfrm>
            <a:off x="3246091" y="2486784"/>
            <a:ext cx="2700000" cy="925779"/>
          </a:xfrm>
          <a:prstGeom prst="homePlat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350" dirty="0" err="1"/>
              <a:t>Stored</a:t>
            </a:r>
            <a:r>
              <a:rPr lang="fr-FR" sz="1350" dirty="0"/>
              <a:t> </a:t>
            </a:r>
            <a:r>
              <a:rPr lang="fr-FR" sz="1350" dirty="0" err="1"/>
              <a:t>Procedures</a:t>
            </a:r>
            <a:endParaRPr lang="fr-FR" sz="1350" dirty="0"/>
          </a:p>
        </p:txBody>
      </p:sp>
      <p:sp>
        <p:nvSpPr>
          <p:cNvPr id="35" name="Titre 3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Построим </a:t>
            </a:r>
            <a:r>
              <a:rPr lang="en-US" dirty="0"/>
              <a:t>AdTech-</a:t>
            </a:r>
            <a:r>
              <a:rPr lang="ru-RU" dirty="0"/>
              <a:t>компанию!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489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A20FC8-C3CD-7B42-ADA3-879D38B5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40</a:t>
            </a:fld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EDD74-DD13-C548-B05C-4E5071BC0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160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A20FC8-C3CD-7B42-ADA3-879D38B5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41</a:t>
            </a:fld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EDD74-DD13-C548-B05C-4E5071BC0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409122"/>
            <a:ext cx="15598062" cy="855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08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A20FC8-C3CD-7B42-ADA3-879D38B5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601F-72D7-314C-B49F-2D7C961BC6D9}" type="slidenum">
              <a:rPr lang="ru-RU" smtClean="0"/>
              <a:t>42</a:t>
            </a:fld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EDD74-DD13-C548-B05C-4E5071BC0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3714" y="-1939452"/>
            <a:ext cx="12917714" cy="708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07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A6EE-266A-1F4D-B5B1-E709AF2E9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7F5CED-EBC2-1D41-8AC4-16B63DF861EC}"/>
              </a:ext>
            </a:extLst>
          </p:cNvPr>
          <p:cNvSpPr txBox="1"/>
          <p:nvPr/>
        </p:nvSpPr>
        <p:spPr>
          <a:xfrm>
            <a:off x="457200" y="814039"/>
            <a:ext cx="79285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Зачем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Hive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?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Hive CLI: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первые шаги и грабли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Hive </a:t>
            </a: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на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Mesos</a:t>
            </a:r>
            <a:endParaRPr lang="ru-RU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Consul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Хуки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Новые клиенты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>
                <a:solidFill>
                  <a:schemeClr val="bg1">
                    <a:lumMod val="50000"/>
                  </a:schemeClr>
                </a:solidFill>
              </a:rPr>
              <a:t>Мониторинг</a:t>
            </a:r>
          </a:p>
          <a:p>
            <a:pPr marL="800100" lvl="1" indent="-342900">
              <a:buFont typeface="+mj-lt"/>
              <a:buAutoNum type="arabicPeriod"/>
            </a:pPr>
            <a:r>
              <a:rPr lang="ru-RU" dirty="0"/>
              <a:t>Тестирование новых версий</a:t>
            </a:r>
          </a:p>
          <a:p>
            <a:pPr marL="342900" indent="-342900">
              <a:buFont typeface="+mj-lt"/>
              <a:buAutoNum type="roman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930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0FFBE2-3034-FA4A-9463-E64F84751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1639" y="75032"/>
            <a:ext cx="5124471" cy="377031"/>
          </a:xfrm>
        </p:spPr>
        <p:txBody>
          <a:bodyPr>
            <a:noAutofit/>
          </a:bodyPr>
          <a:lstStyle/>
          <a:p>
            <a:r>
              <a:rPr lang="en-US" sz="3200" dirty="0"/>
              <a:t>Hive Upgrade Test Framework</a:t>
            </a:r>
          </a:p>
        </p:txBody>
      </p:sp>
      <p:pic>
        <p:nvPicPr>
          <p:cNvPr id="16" name="Image 10">
            <a:extLst>
              <a:ext uri="{FF2B5EF4-FFF2-40B4-BE49-F238E27FC236}">
                <a16:creationId xmlns:a16="http://schemas.microsoft.com/office/drawing/2014/main" id="{2A789877-E3AB-404B-BD6E-0AEE171170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94" y="4306515"/>
            <a:ext cx="800004" cy="41375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Image 10">
            <a:extLst>
              <a:ext uri="{FF2B5EF4-FFF2-40B4-BE49-F238E27FC236}">
                <a16:creationId xmlns:a16="http://schemas.microsoft.com/office/drawing/2014/main" id="{746B2322-93F5-1141-995C-081858D27F9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79" y="4306515"/>
            <a:ext cx="800004" cy="41375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DBAD007-5FB6-F847-8E43-9AE722C60E2D}"/>
              </a:ext>
            </a:extLst>
          </p:cNvPr>
          <p:cNvGrpSpPr/>
          <p:nvPr/>
        </p:nvGrpSpPr>
        <p:grpSpPr>
          <a:xfrm>
            <a:off x="495432" y="3255838"/>
            <a:ext cx="1789203" cy="737247"/>
            <a:chOff x="1498854" y="762508"/>
            <a:chExt cx="1789203" cy="73724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9BCEE70-FC73-944A-95C8-057D508FED44}"/>
                </a:ext>
              </a:extLst>
            </p:cNvPr>
            <p:cNvGrpSpPr/>
            <p:nvPr/>
          </p:nvGrpSpPr>
          <p:grpSpPr>
            <a:xfrm>
              <a:off x="1498854" y="779623"/>
              <a:ext cx="1601328" cy="720132"/>
              <a:chOff x="4146051" y="4327442"/>
              <a:chExt cx="1836324" cy="914400"/>
            </a:xfrm>
          </p:grpSpPr>
          <p:sp>
            <p:nvSpPr>
              <p:cNvPr id="5" name="Rectangle à coins arrondis 73">
                <a:extLst>
                  <a:ext uri="{FF2B5EF4-FFF2-40B4-BE49-F238E27FC236}">
                    <a16:creationId xmlns:a16="http://schemas.microsoft.com/office/drawing/2014/main" id="{CBCACDE2-8771-FD45-95E8-2717520DA55C}"/>
                  </a:ext>
                </a:extLst>
              </p:cNvPr>
              <p:cNvSpPr/>
              <p:nvPr/>
            </p:nvSpPr>
            <p:spPr>
              <a:xfrm>
                <a:off x="4146051" y="4327442"/>
                <a:ext cx="1836324" cy="914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fr-FR" sz="1200" b="1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HiveServer2</a:t>
                </a:r>
              </a:p>
            </p:txBody>
          </p:sp>
          <p:pic>
            <p:nvPicPr>
              <p:cNvPr id="6" name="Image 74">
                <a:extLst>
                  <a:ext uri="{FF2B5EF4-FFF2-40B4-BE49-F238E27FC236}">
                    <a16:creationId xmlns:a16="http://schemas.microsoft.com/office/drawing/2014/main" id="{05F02BFC-CBC5-FB4A-B102-120CEB138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8488" y="4449226"/>
                <a:ext cx="647947" cy="583379"/>
              </a:xfrm>
              <a:prstGeom prst="rect">
                <a:avLst/>
              </a:prstGeom>
            </p:spPr>
          </p:pic>
        </p:grpSp>
        <p:sp>
          <p:nvSpPr>
            <p:cNvPr id="19" name="Rectangle: Rounded Corners 25">
              <a:extLst>
                <a:ext uri="{FF2B5EF4-FFF2-40B4-BE49-F238E27FC236}">
                  <a16:creationId xmlns:a16="http://schemas.microsoft.com/office/drawing/2014/main" id="{F6351547-60F8-1047-BA43-5643A7024078}"/>
                </a:ext>
              </a:extLst>
            </p:cNvPr>
            <p:cNvSpPr/>
            <p:nvPr/>
          </p:nvSpPr>
          <p:spPr>
            <a:xfrm>
              <a:off x="2663377" y="762508"/>
              <a:ext cx="624680" cy="180479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Helvetica" charset="0"/>
                  <a:ea typeface="Helvetica" charset="0"/>
                  <a:cs typeface="Helvetica" charset="0"/>
                </a:rPr>
                <a:t>1.2.0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FC57A2C0-C790-E342-BB71-EBEF99419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223" y="0"/>
            <a:ext cx="1737529" cy="7331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F5C48BC-74A5-C742-8415-14B03AD855B7}"/>
              </a:ext>
            </a:extLst>
          </p:cNvPr>
          <p:cNvSpPr txBox="1"/>
          <p:nvPr/>
        </p:nvSpPr>
        <p:spPr>
          <a:xfrm>
            <a:off x="3424042" y="3497143"/>
            <a:ext cx="165301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Restore/Upgrade</a:t>
            </a:r>
          </a:p>
        </p:txBody>
      </p:sp>
      <p:sp>
        <p:nvSpPr>
          <p:cNvPr id="32" name="Rectangle à coins arrondis 73">
            <a:extLst>
              <a:ext uri="{FF2B5EF4-FFF2-40B4-BE49-F238E27FC236}">
                <a16:creationId xmlns:a16="http://schemas.microsoft.com/office/drawing/2014/main" id="{061B8795-5D92-C146-BA4F-7ED5D63B46E0}"/>
              </a:ext>
            </a:extLst>
          </p:cNvPr>
          <p:cNvSpPr/>
          <p:nvPr/>
        </p:nvSpPr>
        <p:spPr>
          <a:xfrm>
            <a:off x="1201895" y="1050392"/>
            <a:ext cx="1912237" cy="720132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История </a:t>
            </a:r>
            <a:r>
              <a:rPr lang="en-US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Hive </a:t>
            </a:r>
            <a:r>
              <a:rPr lang="ru-RU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запросов с метриками</a:t>
            </a:r>
            <a:endParaRPr lang="fr-FR" sz="12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E4883F-FCB4-D747-898F-5C4B9C58CA63}"/>
              </a:ext>
            </a:extLst>
          </p:cNvPr>
          <p:cNvGrpSpPr/>
          <p:nvPr/>
        </p:nvGrpSpPr>
        <p:grpSpPr>
          <a:xfrm>
            <a:off x="1247298" y="2061636"/>
            <a:ext cx="1821375" cy="720132"/>
            <a:chOff x="4551673" y="2653389"/>
            <a:chExt cx="1821375" cy="720132"/>
          </a:xfrm>
        </p:grpSpPr>
        <p:sp>
          <p:nvSpPr>
            <p:cNvPr id="34" name="Rectangle à coins arrondis 73">
              <a:extLst>
                <a:ext uri="{FF2B5EF4-FFF2-40B4-BE49-F238E27FC236}">
                  <a16:creationId xmlns:a16="http://schemas.microsoft.com/office/drawing/2014/main" id="{BCA46C56-AD56-E24F-9A9B-D9EF6F69F92C}"/>
                </a:ext>
              </a:extLst>
            </p:cNvPr>
            <p:cNvSpPr/>
            <p:nvPr/>
          </p:nvSpPr>
          <p:spPr>
            <a:xfrm>
              <a:off x="4551673" y="2653389"/>
              <a:ext cx="1821375" cy="720132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err="1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Cuttle</a:t>
              </a:r>
              <a:endParaRPr lang="fr-FR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  <a:p>
              <a:pPr algn="ctr"/>
              <a:r>
                <a:rPr lang="fr-FR" sz="1200" b="1" dirty="0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   </a:t>
              </a:r>
              <a:r>
                <a:rPr lang="fr-FR" sz="1200" b="1" dirty="0" err="1">
                  <a:solidFill>
                    <a:schemeClr val="tx1"/>
                  </a:solidFill>
                  <a:latin typeface="Helvetica" charset="0"/>
                  <a:ea typeface="Helvetica" charset="0"/>
                  <a:cs typeface="Helvetica" charset="0"/>
                </a:rPr>
                <a:t>Scheduler</a:t>
              </a:r>
              <a:endParaRPr lang="fr-FR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endParaRPr>
            </a:p>
          </p:txBody>
        </p:sp>
        <p:pic>
          <p:nvPicPr>
            <p:cNvPr id="35" name="Image 6">
              <a:extLst>
                <a:ext uri="{FF2B5EF4-FFF2-40B4-BE49-F238E27FC236}">
                  <a16:creationId xmlns:a16="http://schemas.microsoft.com/office/drawing/2014/main" id="{02B0BF0B-CF3A-8843-9D5C-D655F1F92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9149" y="2871947"/>
              <a:ext cx="543262" cy="365118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337A053-B9CF-9748-9231-F5DEA9701E9D}"/>
              </a:ext>
            </a:extLst>
          </p:cNvPr>
          <p:cNvGrpSpPr/>
          <p:nvPr/>
        </p:nvGrpSpPr>
        <p:grpSpPr>
          <a:xfrm>
            <a:off x="2360427" y="3263132"/>
            <a:ext cx="1832118" cy="722658"/>
            <a:chOff x="450458" y="2521018"/>
            <a:chExt cx="1832118" cy="72265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920CBC7-6FCB-BE43-B801-7025CF9B2B49}"/>
                </a:ext>
              </a:extLst>
            </p:cNvPr>
            <p:cNvGrpSpPr/>
            <p:nvPr/>
          </p:nvGrpSpPr>
          <p:grpSpPr>
            <a:xfrm>
              <a:off x="450458" y="2523544"/>
              <a:ext cx="1601328" cy="720132"/>
              <a:chOff x="4146051" y="4327442"/>
              <a:chExt cx="1836324" cy="914400"/>
            </a:xfrm>
          </p:grpSpPr>
          <p:sp>
            <p:nvSpPr>
              <p:cNvPr id="37" name="Rectangle à coins arrondis 73">
                <a:extLst>
                  <a:ext uri="{FF2B5EF4-FFF2-40B4-BE49-F238E27FC236}">
                    <a16:creationId xmlns:a16="http://schemas.microsoft.com/office/drawing/2014/main" id="{4DD5D676-8ACB-794C-8CD9-0EBB9E3C3D30}"/>
                  </a:ext>
                </a:extLst>
              </p:cNvPr>
              <p:cNvSpPr/>
              <p:nvPr/>
            </p:nvSpPr>
            <p:spPr>
              <a:xfrm>
                <a:off x="4146051" y="4327442"/>
                <a:ext cx="1836324" cy="914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fr-FR" sz="1200" b="1" dirty="0">
                    <a:solidFill>
                      <a:schemeClr val="tx1"/>
                    </a:solidFill>
                    <a:latin typeface="Helvetica" charset="0"/>
                    <a:ea typeface="Helvetica" charset="0"/>
                    <a:cs typeface="Helvetica" charset="0"/>
                  </a:rPr>
                  <a:t>HiveServer2</a:t>
                </a:r>
              </a:p>
            </p:txBody>
          </p:sp>
          <p:pic>
            <p:nvPicPr>
              <p:cNvPr id="38" name="Image 74">
                <a:extLst>
                  <a:ext uri="{FF2B5EF4-FFF2-40B4-BE49-F238E27FC236}">
                    <a16:creationId xmlns:a16="http://schemas.microsoft.com/office/drawing/2014/main" id="{0FE4E54C-070E-E242-B305-08F92BC31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88488" y="4449226"/>
                <a:ext cx="647947" cy="583379"/>
              </a:xfrm>
              <a:prstGeom prst="rect">
                <a:avLst/>
              </a:prstGeom>
            </p:spPr>
          </p:pic>
        </p:grpSp>
        <p:sp>
          <p:nvSpPr>
            <p:cNvPr id="39" name="Rectangle: Rounded Corners 25">
              <a:extLst>
                <a:ext uri="{FF2B5EF4-FFF2-40B4-BE49-F238E27FC236}">
                  <a16:creationId xmlns:a16="http://schemas.microsoft.com/office/drawing/2014/main" id="{67B3BA71-11DF-F84D-9F23-677ABFC21D2D}"/>
                </a:ext>
              </a:extLst>
            </p:cNvPr>
            <p:cNvSpPr/>
            <p:nvPr/>
          </p:nvSpPr>
          <p:spPr>
            <a:xfrm>
              <a:off x="1657896" y="2521018"/>
              <a:ext cx="624680" cy="180479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atin typeface="Helvetica" charset="0"/>
                  <a:ea typeface="Helvetica" charset="0"/>
                  <a:cs typeface="Helvetica" charset="0"/>
                </a:rPr>
                <a:t>New</a:t>
              </a:r>
            </a:p>
          </p:txBody>
        </p:sp>
      </p:grpSp>
      <p:sp>
        <p:nvSpPr>
          <p:cNvPr id="43" name="Rectangle à coins arrondis 73">
            <a:extLst>
              <a:ext uri="{FF2B5EF4-FFF2-40B4-BE49-F238E27FC236}">
                <a16:creationId xmlns:a16="http://schemas.microsoft.com/office/drawing/2014/main" id="{1DFBD56B-86B8-404A-898E-448D51C6DCC9}"/>
              </a:ext>
            </a:extLst>
          </p:cNvPr>
          <p:cNvSpPr/>
          <p:nvPr/>
        </p:nvSpPr>
        <p:spPr>
          <a:xfrm>
            <a:off x="4284965" y="1042379"/>
            <a:ext cx="899279" cy="720132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2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Отчеты</a:t>
            </a:r>
            <a:endParaRPr lang="fr-FR" sz="12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652D9FB-AE72-224C-8714-35DB09554A4E}"/>
              </a:ext>
            </a:extLst>
          </p:cNvPr>
          <p:cNvCxnSpPr>
            <a:stCxn id="22" idx="2"/>
            <a:endCxn id="32" idx="0"/>
          </p:cNvCxnSpPr>
          <p:nvPr/>
        </p:nvCxnSpPr>
        <p:spPr>
          <a:xfrm>
            <a:off x="2157988" y="733177"/>
            <a:ext cx="26" cy="317215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171C322-1D75-964C-9A9D-726EEEA876C6}"/>
              </a:ext>
            </a:extLst>
          </p:cNvPr>
          <p:cNvCxnSpPr>
            <a:stCxn id="32" idx="2"/>
            <a:endCxn id="34" idx="0"/>
          </p:cNvCxnSpPr>
          <p:nvPr/>
        </p:nvCxnSpPr>
        <p:spPr>
          <a:xfrm flipH="1">
            <a:off x="2157986" y="1770524"/>
            <a:ext cx="28" cy="291112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293B14F-7B87-7043-A937-84ECDF1BF3B3}"/>
              </a:ext>
            </a:extLst>
          </p:cNvPr>
          <p:cNvCxnSpPr>
            <a:stCxn id="34" idx="2"/>
            <a:endCxn id="5" idx="0"/>
          </p:cNvCxnSpPr>
          <p:nvPr/>
        </p:nvCxnSpPr>
        <p:spPr>
          <a:xfrm flipH="1">
            <a:off x="1296096" y="2781768"/>
            <a:ext cx="861890" cy="491185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7D58ED3-1878-2E47-A621-8A2F753DB2E2}"/>
              </a:ext>
            </a:extLst>
          </p:cNvPr>
          <p:cNvCxnSpPr>
            <a:stCxn id="34" idx="2"/>
            <a:endCxn id="37" idx="0"/>
          </p:cNvCxnSpPr>
          <p:nvPr/>
        </p:nvCxnSpPr>
        <p:spPr>
          <a:xfrm>
            <a:off x="2157986" y="2781768"/>
            <a:ext cx="1003105" cy="48389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344B81CB-729F-7E4F-BC7F-DD46808BE2B2}"/>
              </a:ext>
            </a:extLst>
          </p:cNvPr>
          <p:cNvCxnSpPr>
            <a:stCxn id="5" idx="0"/>
            <a:endCxn id="22" idx="1"/>
          </p:cNvCxnSpPr>
          <p:nvPr/>
        </p:nvCxnSpPr>
        <p:spPr>
          <a:xfrm rot="16200000" flipV="1">
            <a:off x="-160522" y="1816334"/>
            <a:ext cx="2906364" cy="6873"/>
          </a:xfrm>
          <a:prstGeom prst="bentConnector4">
            <a:avLst>
              <a:gd name="adj1" fmla="val 9304"/>
              <a:gd name="adj2" fmla="val 9715597"/>
            </a:avLst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EC9DA795-6C42-9D49-BE4D-5F8C1BB54ABD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87403" y="1762099"/>
            <a:ext cx="2928682" cy="6873"/>
          </a:xfrm>
          <a:prstGeom prst="bentConnector4">
            <a:avLst>
              <a:gd name="adj1" fmla="val 8021"/>
              <a:gd name="adj2" fmla="val -9039837"/>
            </a:avLst>
          </a:prstGeom>
          <a:ln w="254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4585D765-6AB1-D748-B6CB-8381B90173ED}"/>
              </a:ext>
            </a:extLst>
          </p:cNvPr>
          <p:cNvCxnSpPr>
            <a:cxnSpLocks/>
            <a:stCxn id="32" idx="3"/>
            <a:endCxn id="43" idx="1"/>
          </p:cNvCxnSpPr>
          <p:nvPr/>
        </p:nvCxnSpPr>
        <p:spPr>
          <a:xfrm flipV="1">
            <a:off x="3114132" y="1402445"/>
            <a:ext cx="1170833" cy="80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urved Connector 85">
            <a:extLst>
              <a:ext uri="{FF2B5EF4-FFF2-40B4-BE49-F238E27FC236}">
                <a16:creationId xmlns:a16="http://schemas.microsoft.com/office/drawing/2014/main" id="{9285C3B4-BF99-1D44-BE58-65530439BC64}"/>
              </a:ext>
            </a:extLst>
          </p:cNvPr>
          <p:cNvCxnSpPr>
            <a:stCxn id="34" idx="3"/>
            <a:endCxn id="43" idx="2"/>
          </p:cNvCxnSpPr>
          <p:nvPr/>
        </p:nvCxnSpPr>
        <p:spPr>
          <a:xfrm flipV="1">
            <a:off x="3068673" y="1762511"/>
            <a:ext cx="1665932" cy="659191"/>
          </a:xfrm>
          <a:prstGeom prst="curved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D2645B8-68E7-A949-8DA4-7FEB996E40E1}"/>
              </a:ext>
            </a:extLst>
          </p:cNvPr>
          <p:cNvCxnSpPr>
            <a:stCxn id="16" idx="3"/>
            <a:endCxn id="17" idx="1"/>
          </p:cNvCxnSpPr>
          <p:nvPr/>
        </p:nvCxnSpPr>
        <p:spPr>
          <a:xfrm>
            <a:off x="1696098" y="4513391"/>
            <a:ext cx="1059081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60E2D6C9-2383-1946-A6ED-225EA45F7D26}"/>
              </a:ext>
            </a:extLst>
          </p:cNvPr>
          <p:cNvSpPr txBox="1"/>
          <p:nvPr/>
        </p:nvSpPr>
        <p:spPr>
          <a:xfrm>
            <a:off x="1585720" y="4224415"/>
            <a:ext cx="11608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Backup / Restore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C6CCBE5-86BD-4C48-8DFA-985DE34D53E5}"/>
              </a:ext>
            </a:extLst>
          </p:cNvPr>
          <p:cNvCxnSpPr>
            <a:stCxn id="5" idx="2"/>
            <a:endCxn id="16" idx="0"/>
          </p:cNvCxnSpPr>
          <p:nvPr/>
        </p:nvCxnSpPr>
        <p:spPr>
          <a:xfrm>
            <a:off x="1296096" y="3993085"/>
            <a:ext cx="0" cy="313430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E9374A0-D4AB-B245-9306-A742AB9C5DFC}"/>
              </a:ext>
            </a:extLst>
          </p:cNvPr>
          <p:cNvCxnSpPr>
            <a:stCxn id="37" idx="2"/>
            <a:endCxn id="17" idx="0"/>
          </p:cNvCxnSpPr>
          <p:nvPr/>
        </p:nvCxnSpPr>
        <p:spPr>
          <a:xfrm flipH="1">
            <a:off x="3155181" y="3985790"/>
            <a:ext cx="5910" cy="320725"/>
          </a:xfrm>
          <a:prstGeom prst="line">
            <a:avLst/>
          </a:prstGeom>
          <a:ln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BE446CD5-A327-4C44-AE12-845DA82B5BB6}"/>
              </a:ext>
            </a:extLst>
          </p:cNvPr>
          <p:cNvSpPr txBox="1"/>
          <p:nvPr/>
        </p:nvSpPr>
        <p:spPr>
          <a:xfrm>
            <a:off x="5345008" y="596685"/>
            <a:ext cx="3660382" cy="1872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Сравнение версий </a:t>
            </a:r>
            <a:r>
              <a:rPr lang="en-US" b="1" dirty="0"/>
              <a:t>Hive</a:t>
            </a:r>
            <a:endParaRPr lang="ru-RU" dirty="0"/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dirty="0"/>
              <a:t>Найти обратные несовместимости в запросах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dirty="0"/>
              <a:t>Изменения в производительности (</a:t>
            </a:r>
            <a:r>
              <a:rPr lang="en-US" dirty="0"/>
              <a:t>CPU, </a:t>
            </a:r>
            <a:r>
              <a:rPr lang="ru-RU" dirty="0"/>
              <a:t>память)</a:t>
            </a:r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6BC523E-22C0-D24F-81B6-7CC19F282261}"/>
              </a:ext>
            </a:extLst>
          </p:cNvPr>
          <p:cNvSpPr/>
          <p:nvPr/>
        </p:nvSpPr>
        <p:spPr>
          <a:xfrm>
            <a:off x="4250550" y="4684015"/>
            <a:ext cx="3219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https://github.com/criteo/cuttle</a:t>
            </a:r>
            <a:endParaRPr lang="en-US" dirty="0"/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9FC84BF4-8E2A-8743-906F-75E4264511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4965" y="3246773"/>
            <a:ext cx="4859035" cy="571743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790949B6-F302-274B-A657-E3B482B32ACA}"/>
              </a:ext>
            </a:extLst>
          </p:cNvPr>
          <p:cNvSpPr txBox="1"/>
          <p:nvPr/>
        </p:nvSpPr>
        <p:spPr>
          <a:xfrm rot="20581809">
            <a:off x="5743063" y="3210870"/>
            <a:ext cx="2095767" cy="561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dirty="0">
                <a:solidFill>
                  <a:srgbClr val="CE0037"/>
                </a:solidFill>
                <a:latin typeface="Stencil" charset="0"/>
                <a:ea typeface="Stencil" charset="0"/>
                <a:cs typeface="Stencil" charset="0"/>
              </a:rPr>
              <a:t>FIXED !</a:t>
            </a:r>
            <a:endParaRPr lang="en-US" sz="3200" dirty="0">
              <a:solidFill>
                <a:schemeClr val="bg2"/>
              </a:solidFill>
              <a:latin typeface="Stencil" charset="0"/>
              <a:ea typeface="Stencil" charset="0"/>
              <a:cs typeface="Stenci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754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3" grpId="0" animBg="1"/>
      <p:bldP spid="94" grpId="0"/>
      <p:bldP spid="115" grpId="0"/>
      <p:bldP spid="116" grpId="0"/>
      <p:bldP spid="1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68AC2B-1D14-4E9A-B305-1D6C13E918DF}"/>
              </a:ext>
            </a:extLst>
          </p:cNvPr>
          <p:cNvSpPr txBox="1"/>
          <p:nvPr/>
        </p:nvSpPr>
        <p:spPr>
          <a:xfrm>
            <a:off x="607219" y="1052776"/>
            <a:ext cx="6567986" cy="9467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57175" indent="-257175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dirty="0">
                <a:latin typeface="Helvetica"/>
                <a:cs typeface="Helvetica"/>
              </a:rPr>
              <a:t>Автоматическое тестирование пользовательских функций (</a:t>
            </a:r>
            <a:r>
              <a:rPr lang="en-US" dirty="0">
                <a:latin typeface="Helvetica"/>
                <a:cs typeface="Helvetica"/>
              </a:rPr>
              <a:t>UDF)</a:t>
            </a:r>
            <a:endParaRPr lang="en-US" sz="1350" dirty="0"/>
          </a:p>
          <a:p>
            <a:pPr marL="257175" indent="-257175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latin typeface="Helvetica"/>
                <a:cs typeface="Helvetica"/>
              </a:rPr>
              <a:t>HiveServer2 Cluster Monitoring (HIVE-13457)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FF4122-D811-484E-9DCE-D88EB2643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Новые проекты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3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9D7801E-9871-4011-9160-D3895EB3B607}"/>
              </a:ext>
            </a:extLst>
          </p:cNvPr>
          <p:cNvSpPr txBox="1"/>
          <p:nvPr/>
        </p:nvSpPr>
        <p:spPr>
          <a:xfrm>
            <a:off x="412395" y="775887"/>
            <a:ext cx="8491381" cy="32414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2400" dirty="0">
                <a:ea typeface="Helvetica" charset="0"/>
                <a:cs typeface="Helvetica" charset="0"/>
              </a:rPr>
              <a:t>Можно начинать и с одного</a:t>
            </a:r>
            <a:r>
              <a:rPr lang="en-US" sz="2400" dirty="0">
                <a:ea typeface="Helvetica" charset="0"/>
                <a:cs typeface="Helvetica" charset="0"/>
              </a:rPr>
              <a:t> MySQL</a:t>
            </a:r>
            <a:r>
              <a:rPr lang="ru-RU" sz="2400" dirty="0">
                <a:ea typeface="Helvetica" charset="0"/>
                <a:cs typeface="Helvetica" charset="0"/>
              </a:rPr>
              <a:t>-сервера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dirty="0">
                <a:ea typeface="Helvetica" charset="0"/>
                <a:cs typeface="Helvetica" charset="0"/>
              </a:rPr>
              <a:t>Hadoop </a:t>
            </a:r>
            <a:r>
              <a:rPr lang="ru-RU" sz="2400" dirty="0">
                <a:ea typeface="Helvetica" charset="0"/>
                <a:cs typeface="Helvetica" charset="0"/>
              </a:rPr>
              <a:t>решает из коробки большой ряд задач</a:t>
            </a: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dirty="0">
                <a:ea typeface="Helvetica" charset="0"/>
                <a:cs typeface="Helvetica" charset="0"/>
              </a:rPr>
              <a:t>Hive </a:t>
            </a:r>
            <a:r>
              <a:rPr lang="ru-RU" sz="2400" dirty="0"/>
              <a:t>—</a:t>
            </a:r>
            <a:r>
              <a:rPr lang="ru-RU" sz="2400" dirty="0">
                <a:ea typeface="Helvetica" charset="0"/>
                <a:cs typeface="Helvetica" charset="0"/>
              </a:rPr>
              <a:t> надежный инструмент для обработки больших объемов данных</a:t>
            </a:r>
            <a:r>
              <a:rPr lang="en-US" sz="2400" dirty="0">
                <a:ea typeface="Helvetica" charset="0"/>
                <a:cs typeface="Helvetica" charset="0"/>
              </a:rPr>
              <a:t>. </a:t>
            </a:r>
            <a:endParaRPr lang="ru-RU" sz="2400" dirty="0">
              <a:ea typeface="Helvetica" charset="0"/>
              <a:cs typeface="Helvetica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ru-RU" sz="2400" dirty="0">
                <a:ea typeface="Helvetica" charset="0"/>
                <a:cs typeface="Helvetica" charset="0"/>
              </a:rPr>
              <a:t>С помощью хуков можно настроить </a:t>
            </a:r>
            <a:r>
              <a:rPr lang="en-US" sz="2400" dirty="0">
                <a:ea typeface="Helvetica" charset="0"/>
                <a:cs typeface="Helvetica" charset="0"/>
              </a:rPr>
              <a:t>Hive</a:t>
            </a:r>
            <a:r>
              <a:rPr lang="ru-RU" sz="2400" dirty="0">
                <a:ea typeface="Helvetica" charset="0"/>
                <a:cs typeface="Helvetica" charset="0"/>
              </a:rPr>
              <a:t> под нужды компании</a:t>
            </a:r>
            <a:endParaRPr lang="en-US" sz="2400" dirty="0">
              <a:ea typeface="Helvetica" charset="0"/>
              <a:cs typeface="Helvetica" charset="0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 dirty="0">
                <a:ea typeface="Helvetica" charset="0"/>
                <a:cs typeface="Helvetica" charset="0"/>
              </a:rPr>
              <a:t>Hive </a:t>
            </a:r>
            <a:r>
              <a:rPr lang="ru-RU" sz="2400" dirty="0">
                <a:ea typeface="Helvetica" charset="0"/>
                <a:cs typeface="Helvetica" charset="0"/>
              </a:rPr>
              <a:t>в облаке</a:t>
            </a:r>
            <a:r>
              <a:rPr lang="en-US" sz="2400" dirty="0">
                <a:ea typeface="Helvetica" charset="0"/>
                <a:cs typeface="Helvetica" charset="0"/>
              </a:rPr>
              <a:t>, </a:t>
            </a:r>
            <a:r>
              <a:rPr lang="ru-RU" sz="2400" dirty="0">
                <a:ea typeface="Helvetica" charset="0"/>
                <a:cs typeface="Helvetica" charset="0"/>
              </a:rPr>
              <a:t>с</a:t>
            </a:r>
            <a:r>
              <a:rPr lang="en-US" sz="2400" dirty="0">
                <a:ea typeface="Helvetica" charset="0"/>
                <a:cs typeface="Helvetica" charset="0"/>
              </a:rPr>
              <a:t> Metastore discovery </a:t>
            </a:r>
            <a:r>
              <a:rPr lang="ru-RU" sz="2400" dirty="0">
                <a:ea typeface="Helvetica" charset="0"/>
                <a:cs typeface="Helvetica" charset="0"/>
              </a:rPr>
              <a:t>на базе </a:t>
            </a:r>
            <a:r>
              <a:rPr lang="en-US" sz="2400" dirty="0">
                <a:ea typeface="Helvetica" charset="0"/>
                <a:cs typeface="Helvetica" charset="0"/>
              </a:rPr>
              <a:t>Consul</a:t>
            </a:r>
            <a:r>
              <a:rPr lang="ru-RU" sz="2400" dirty="0">
                <a:ea typeface="Helvetica" charset="0"/>
                <a:cs typeface="Helvetica" charset="0"/>
              </a:rPr>
              <a:t> </a:t>
            </a:r>
            <a:r>
              <a:rPr lang="ru-RU" sz="2400" dirty="0"/>
              <a:t>—</a:t>
            </a:r>
            <a:r>
              <a:rPr lang="ru-RU" sz="2400" dirty="0">
                <a:ea typeface="Helvetica" charset="0"/>
                <a:cs typeface="Helvetica" charset="0"/>
              </a:rPr>
              <a:t> надежная масштабируемая система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85172D7-2C13-8C47-BF52-C0F763BDAA29}"/>
              </a:ext>
            </a:extLst>
          </p:cNvPr>
          <p:cNvSpPr txBox="1">
            <a:spLocks/>
          </p:cNvSpPr>
          <p:nvPr/>
        </p:nvSpPr>
        <p:spPr>
          <a:xfrm>
            <a:off x="302514" y="92934"/>
            <a:ext cx="8229600" cy="8572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/>
              <a:t>Выводы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7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9ED2F660-DEE0-E54C-9FFC-2040B1AB6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020" y="950184"/>
            <a:ext cx="4726528" cy="3431254"/>
          </a:xfrm>
          <a:prstGeom prst="rect">
            <a:avLst/>
          </a:prstGeom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61486C30-5DF7-A64A-B9F2-8CDE971B2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94" y="1529690"/>
            <a:ext cx="553147" cy="715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195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79491"/>
            <a:ext cx="9144000" cy="37272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350" dirty="0"/>
          </a:p>
        </p:txBody>
      </p:sp>
      <p:sp>
        <p:nvSpPr>
          <p:cNvPr id="44" name="Rectangle 43"/>
          <p:cNvSpPr/>
          <p:nvPr/>
        </p:nvSpPr>
        <p:spPr>
          <a:xfrm>
            <a:off x="393646" y="1037172"/>
            <a:ext cx="2700000" cy="33204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350" b="1" dirty="0"/>
              <a:t>Input</a:t>
            </a:r>
          </a:p>
          <a:p>
            <a:pPr algn="ctr"/>
            <a:endParaRPr lang="fr-FR" sz="1350" b="1" dirty="0"/>
          </a:p>
        </p:txBody>
      </p:sp>
      <p:sp>
        <p:nvSpPr>
          <p:cNvPr id="98" name="Rectangle 97"/>
          <p:cNvSpPr/>
          <p:nvPr/>
        </p:nvSpPr>
        <p:spPr>
          <a:xfrm>
            <a:off x="3246091" y="1032239"/>
            <a:ext cx="2700000" cy="33204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350" b="1" dirty="0"/>
              <a:t>Transformation</a:t>
            </a:r>
          </a:p>
        </p:txBody>
      </p:sp>
      <p:sp>
        <p:nvSpPr>
          <p:cNvPr id="99" name="Rectangle 98"/>
          <p:cNvSpPr/>
          <p:nvPr/>
        </p:nvSpPr>
        <p:spPr>
          <a:xfrm>
            <a:off x="6063412" y="1037172"/>
            <a:ext cx="2700000" cy="33204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350" b="1" dirty="0"/>
              <a:t>Output</a:t>
            </a:r>
          </a:p>
          <a:p>
            <a:pPr algn="ctr"/>
            <a:endParaRPr lang="fr-FR" sz="1350" b="1" dirty="0"/>
          </a:p>
        </p:txBody>
      </p:sp>
      <p:grpSp>
        <p:nvGrpSpPr>
          <p:cNvPr id="36" name="Groupe 35"/>
          <p:cNvGrpSpPr/>
          <p:nvPr/>
        </p:nvGrpSpPr>
        <p:grpSpPr>
          <a:xfrm>
            <a:off x="393646" y="1452215"/>
            <a:ext cx="858951" cy="2900480"/>
            <a:chOff x="2665305" y="2651906"/>
            <a:chExt cx="1145268" cy="3867306"/>
          </a:xfrm>
        </p:grpSpPr>
        <p:sp>
          <p:nvSpPr>
            <p:cNvPr id="3" name="Rectangle 2"/>
            <p:cNvSpPr/>
            <p:nvPr/>
          </p:nvSpPr>
          <p:spPr>
            <a:xfrm>
              <a:off x="2665305" y="2651906"/>
              <a:ext cx="1145268" cy="3867306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2882" y="2907322"/>
              <a:ext cx="950113" cy="396333"/>
            </a:xfrm>
            <a:prstGeom prst="rect">
              <a:avLst/>
            </a:prstGeom>
          </p:spPr>
        </p:pic>
      </p:grpSp>
      <p:grpSp>
        <p:nvGrpSpPr>
          <p:cNvPr id="45" name="Groupe 44"/>
          <p:cNvGrpSpPr/>
          <p:nvPr/>
        </p:nvGrpSpPr>
        <p:grpSpPr>
          <a:xfrm>
            <a:off x="1484723" y="1452216"/>
            <a:ext cx="1608924" cy="2905412"/>
            <a:chOff x="1979630" y="2651907"/>
            <a:chExt cx="2145232" cy="3873882"/>
          </a:xfrm>
        </p:grpSpPr>
        <p:sp>
          <p:nvSpPr>
            <p:cNvPr id="95" name="Rectangle 94"/>
            <p:cNvSpPr/>
            <p:nvPr/>
          </p:nvSpPr>
          <p:spPr>
            <a:xfrm>
              <a:off x="1979630" y="2651907"/>
              <a:ext cx="2145232" cy="387388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8406" y="2748863"/>
              <a:ext cx="987711" cy="510832"/>
            </a:xfrm>
            <a:prstGeom prst="rect">
              <a:avLst/>
            </a:prstGeom>
          </p:spPr>
        </p:pic>
      </p:grpSp>
      <p:sp>
        <p:nvSpPr>
          <p:cNvPr id="7" name="Pentagone 6"/>
          <p:cNvSpPr/>
          <p:nvPr/>
        </p:nvSpPr>
        <p:spPr>
          <a:xfrm>
            <a:off x="1037007" y="2576203"/>
            <a:ext cx="895430" cy="611669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grpSp>
        <p:nvGrpSpPr>
          <p:cNvPr id="34" name="Groupe 33"/>
          <p:cNvGrpSpPr/>
          <p:nvPr/>
        </p:nvGrpSpPr>
        <p:grpSpPr>
          <a:xfrm>
            <a:off x="2033965" y="2417207"/>
            <a:ext cx="706590" cy="925780"/>
            <a:chOff x="4356470" y="3936879"/>
            <a:chExt cx="482290" cy="631900"/>
          </a:xfrm>
        </p:grpSpPr>
        <p:sp>
          <p:nvSpPr>
            <p:cNvPr id="105" name="Rectangle 104"/>
            <p:cNvSpPr/>
            <p:nvPr/>
          </p:nvSpPr>
          <p:spPr>
            <a:xfrm>
              <a:off x="4356470" y="3936879"/>
              <a:ext cx="482290" cy="12638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bg1"/>
                  </a:solidFill>
                </a:rPr>
                <a:t>OLTP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356470" y="406325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356470" y="418963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356470" y="431601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356470" y="444239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sp>
        <p:nvSpPr>
          <p:cNvPr id="35" name="Titre 3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Попытка</a:t>
            </a:r>
            <a:r>
              <a:rPr lang="fr-FR" dirty="0"/>
              <a:t> </a:t>
            </a:r>
            <a:r>
              <a:rPr lang="ru-RU" dirty="0"/>
              <a:t>№</a:t>
            </a:r>
            <a:r>
              <a:rPr lang="fr-FR" dirty="0"/>
              <a:t>1</a:t>
            </a:r>
            <a:r>
              <a:rPr lang="en-US" dirty="0"/>
              <a:t>:</a:t>
            </a:r>
            <a:r>
              <a:rPr lang="ru-RU" dirty="0"/>
              <a:t> Установим 2-й </a:t>
            </a:r>
            <a:r>
              <a:rPr lang="en-US" dirty="0" err="1"/>
              <a:t>MyS</a:t>
            </a:r>
            <a:r>
              <a:rPr lang="fr-FR" dirty="0"/>
              <a:t>QL</a:t>
            </a:r>
          </a:p>
        </p:txBody>
      </p:sp>
      <p:grpSp>
        <p:nvGrpSpPr>
          <p:cNvPr id="27" name="Groupe 26"/>
          <p:cNvGrpSpPr/>
          <p:nvPr/>
        </p:nvGrpSpPr>
        <p:grpSpPr>
          <a:xfrm>
            <a:off x="3246090" y="1452216"/>
            <a:ext cx="4340131" cy="2905412"/>
            <a:chOff x="1979630" y="2651907"/>
            <a:chExt cx="5786841" cy="3873882"/>
          </a:xfrm>
        </p:grpSpPr>
        <p:sp>
          <p:nvSpPr>
            <p:cNvPr id="28" name="Rectangle 27"/>
            <p:cNvSpPr/>
            <p:nvPr/>
          </p:nvSpPr>
          <p:spPr>
            <a:xfrm>
              <a:off x="1979630" y="2651907"/>
              <a:ext cx="5786841" cy="387388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8406" y="2748863"/>
              <a:ext cx="987711" cy="510832"/>
            </a:xfrm>
            <a:prstGeom prst="rect">
              <a:avLst/>
            </a:prstGeom>
          </p:spPr>
        </p:pic>
      </p:grpSp>
      <p:grpSp>
        <p:nvGrpSpPr>
          <p:cNvPr id="110" name="Groupe 109"/>
          <p:cNvGrpSpPr/>
          <p:nvPr/>
        </p:nvGrpSpPr>
        <p:grpSpPr>
          <a:xfrm>
            <a:off x="6349675" y="2417207"/>
            <a:ext cx="687492" cy="925313"/>
            <a:chOff x="4356470" y="3936879"/>
            <a:chExt cx="482290" cy="631900"/>
          </a:xfrm>
        </p:grpSpPr>
        <p:sp>
          <p:nvSpPr>
            <p:cNvPr id="111" name="Rectangle 110"/>
            <p:cNvSpPr/>
            <p:nvPr/>
          </p:nvSpPr>
          <p:spPr>
            <a:xfrm>
              <a:off x="4356470" y="3936879"/>
              <a:ext cx="482290" cy="12638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bg1"/>
                  </a:solidFill>
                </a:rPr>
                <a:t>OLAP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4356470" y="406325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356470" y="418963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356470" y="431601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4356470" y="444239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sp>
        <p:nvSpPr>
          <p:cNvPr id="116" name="Pentagone 115"/>
          <p:cNvSpPr/>
          <p:nvPr/>
        </p:nvSpPr>
        <p:spPr>
          <a:xfrm>
            <a:off x="2892999" y="2416740"/>
            <a:ext cx="953878" cy="925779"/>
          </a:xfrm>
          <a:prstGeom prst="homePlat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350" dirty="0"/>
              <a:t>Backup Restore</a:t>
            </a:r>
          </a:p>
        </p:txBody>
      </p:sp>
      <p:sp>
        <p:nvSpPr>
          <p:cNvPr id="30" name="Pentagone 29"/>
          <p:cNvSpPr/>
          <p:nvPr/>
        </p:nvSpPr>
        <p:spPr>
          <a:xfrm>
            <a:off x="4903915" y="2416740"/>
            <a:ext cx="1232470" cy="925779"/>
          </a:xfrm>
          <a:prstGeom prst="homePlat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350" dirty="0" err="1"/>
              <a:t>Stored</a:t>
            </a:r>
            <a:r>
              <a:rPr lang="fr-FR" sz="1350" dirty="0"/>
              <a:t> </a:t>
            </a:r>
            <a:r>
              <a:rPr lang="fr-FR" sz="1350" dirty="0" err="1"/>
              <a:t>Procedures</a:t>
            </a:r>
            <a:endParaRPr lang="fr-FR" sz="1350" dirty="0"/>
          </a:p>
        </p:txBody>
      </p:sp>
      <p:grpSp>
        <p:nvGrpSpPr>
          <p:cNvPr id="31" name="Groupe 30"/>
          <p:cNvGrpSpPr/>
          <p:nvPr/>
        </p:nvGrpSpPr>
        <p:grpSpPr>
          <a:xfrm>
            <a:off x="3993808" y="2432323"/>
            <a:ext cx="706590" cy="925780"/>
            <a:chOff x="4356470" y="3936879"/>
            <a:chExt cx="482290" cy="631900"/>
          </a:xfrm>
        </p:grpSpPr>
        <p:sp>
          <p:nvSpPr>
            <p:cNvPr id="32" name="Rectangle 31"/>
            <p:cNvSpPr/>
            <p:nvPr/>
          </p:nvSpPr>
          <p:spPr>
            <a:xfrm>
              <a:off x="4356470" y="3936879"/>
              <a:ext cx="482290" cy="12638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bg1"/>
                  </a:solidFill>
                </a:rPr>
                <a:t>OLTP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356470" y="406325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356470" y="418963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356470" y="431601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356470" y="444239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</p:spTree>
    <p:extLst>
      <p:ext uri="{BB962C8B-B14F-4D97-AF65-F5344CB8AC3E}">
        <p14:creationId xmlns:p14="http://schemas.microsoft.com/office/powerpoint/2010/main" val="415143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99377"/>
            <a:ext cx="9144000" cy="37272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350" dirty="0"/>
          </a:p>
        </p:txBody>
      </p:sp>
      <p:sp>
        <p:nvSpPr>
          <p:cNvPr id="44" name="Rectangle 43"/>
          <p:cNvSpPr/>
          <p:nvPr/>
        </p:nvSpPr>
        <p:spPr>
          <a:xfrm>
            <a:off x="393646" y="1057058"/>
            <a:ext cx="2700000" cy="33204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350" b="1" dirty="0"/>
              <a:t>Input</a:t>
            </a:r>
          </a:p>
          <a:p>
            <a:pPr algn="ctr"/>
            <a:endParaRPr lang="fr-FR" sz="1350" b="1" dirty="0"/>
          </a:p>
        </p:txBody>
      </p:sp>
      <p:sp>
        <p:nvSpPr>
          <p:cNvPr id="98" name="Rectangle 97"/>
          <p:cNvSpPr/>
          <p:nvPr/>
        </p:nvSpPr>
        <p:spPr>
          <a:xfrm>
            <a:off x="3246091" y="1052125"/>
            <a:ext cx="2700000" cy="33204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350" b="1" dirty="0"/>
              <a:t>Transformation</a:t>
            </a:r>
          </a:p>
        </p:txBody>
      </p:sp>
      <p:sp>
        <p:nvSpPr>
          <p:cNvPr id="99" name="Rectangle 98"/>
          <p:cNvSpPr/>
          <p:nvPr/>
        </p:nvSpPr>
        <p:spPr>
          <a:xfrm>
            <a:off x="6063412" y="1057058"/>
            <a:ext cx="2700000" cy="33204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350" b="1" dirty="0"/>
              <a:t>Output</a:t>
            </a:r>
          </a:p>
          <a:p>
            <a:pPr algn="ctr"/>
            <a:endParaRPr lang="fr-FR" sz="1350" b="1" dirty="0"/>
          </a:p>
        </p:txBody>
      </p:sp>
      <p:sp>
        <p:nvSpPr>
          <p:cNvPr id="35" name="Titre 3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dirty="0"/>
              <a:t>Попытка №</a:t>
            </a:r>
            <a:r>
              <a:rPr lang="fr-FR" sz="3200" dirty="0"/>
              <a:t>2</a:t>
            </a:r>
            <a:r>
              <a:rPr lang="en-US" sz="3200" dirty="0"/>
              <a:t>:</a:t>
            </a:r>
            <a:r>
              <a:rPr lang="fr-FR" sz="3200" dirty="0"/>
              <a:t> </a:t>
            </a:r>
            <a:r>
              <a:rPr lang="ru-RU" sz="3200" dirty="0"/>
              <a:t>Классический</a:t>
            </a:r>
            <a:r>
              <a:rPr lang="fr-FR" sz="3200" dirty="0"/>
              <a:t> ETL </a:t>
            </a:r>
            <a:r>
              <a:rPr lang="ru-RU" sz="3200" dirty="0"/>
              <a:t>и шардинг</a:t>
            </a:r>
            <a:endParaRPr lang="fr-FR" sz="3200" dirty="0"/>
          </a:p>
        </p:txBody>
      </p:sp>
      <p:grpSp>
        <p:nvGrpSpPr>
          <p:cNvPr id="11" name="Groupe 10"/>
          <p:cNvGrpSpPr/>
          <p:nvPr/>
        </p:nvGrpSpPr>
        <p:grpSpPr>
          <a:xfrm>
            <a:off x="1859434" y="1517298"/>
            <a:ext cx="1177313" cy="2636338"/>
            <a:chOff x="2479246" y="2712167"/>
            <a:chExt cx="1569750" cy="3515117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246" y="2712167"/>
              <a:ext cx="1569747" cy="533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249" y="3310665"/>
              <a:ext cx="1569747" cy="533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246" y="3908027"/>
              <a:ext cx="1569747" cy="533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248" y="4502118"/>
              <a:ext cx="1569747" cy="533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3" name="Image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246" y="5106713"/>
              <a:ext cx="1569747" cy="533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246" y="5693571"/>
              <a:ext cx="1569747" cy="533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10" name="Groupe 9"/>
          <p:cNvGrpSpPr/>
          <p:nvPr/>
        </p:nvGrpSpPr>
        <p:grpSpPr>
          <a:xfrm>
            <a:off x="482687" y="1455096"/>
            <a:ext cx="1179925" cy="2731832"/>
            <a:chOff x="749588" y="2704590"/>
            <a:chExt cx="1573233" cy="3642443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753074" y="2704590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53073" y="3075087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49591" y="3438014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49590" y="3808511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3074" y="4181607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53073" y="4552104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49591" y="4915031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49590" y="5285528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49589" y="5656025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49588" y="6026522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</p:grpSp>
      <p:sp>
        <p:nvSpPr>
          <p:cNvPr id="61" name="Rectangle 60"/>
          <p:cNvSpPr/>
          <p:nvPr/>
        </p:nvSpPr>
        <p:spPr>
          <a:xfrm>
            <a:off x="3325229" y="1511615"/>
            <a:ext cx="1264902" cy="8548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>
                <a:solidFill>
                  <a:schemeClr val="tx1"/>
                </a:solidFill>
              </a:rPr>
              <a:t>C# ETL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325228" y="2403227"/>
            <a:ext cx="1264903" cy="8548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>
                <a:solidFill>
                  <a:schemeClr val="tx1"/>
                </a:solidFill>
              </a:rPr>
              <a:t>C# ETL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325228" y="3302952"/>
            <a:ext cx="1264903" cy="8548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>
                <a:solidFill>
                  <a:schemeClr val="tx1"/>
                </a:solidFill>
              </a:rPr>
              <a:t>C# ETL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637194" y="1511614"/>
            <a:ext cx="736085" cy="26461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>
                <a:solidFill>
                  <a:schemeClr val="tx1"/>
                </a:solidFill>
              </a:rPr>
              <a:t>C# ETL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472260" y="1511614"/>
            <a:ext cx="2460396" cy="264617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916" y="1541274"/>
            <a:ext cx="1364844" cy="741763"/>
          </a:xfrm>
          <a:prstGeom prst="rect">
            <a:avLst/>
          </a:prstGeom>
        </p:spPr>
      </p:pic>
      <p:grpSp>
        <p:nvGrpSpPr>
          <p:cNvPr id="67" name="Groupe 66"/>
          <p:cNvGrpSpPr/>
          <p:nvPr/>
        </p:nvGrpSpPr>
        <p:grpSpPr>
          <a:xfrm>
            <a:off x="7069666" y="2427997"/>
            <a:ext cx="687492" cy="925313"/>
            <a:chOff x="4356470" y="3936879"/>
            <a:chExt cx="482290" cy="631900"/>
          </a:xfrm>
        </p:grpSpPr>
        <p:sp>
          <p:nvSpPr>
            <p:cNvPr id="68" name="Rectangle 67"/>
            <p:cNvSpPr/>
            <p:nvPr/>
          </p:nvSpPr>
          <p:spPr>
            <a:xfrm>
              <a:off x="4356470" y="3936879"/>
              <a:ext cx="482290" cy="12638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bg1"/>
                  </a:solidFill>
                </a:rPr>
                <a:t>OLAP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356470" y="406325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356470" y="418963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356470" y="431601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356470" y="4442399"/>
              <a:ext cx="482290" cy="1263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</p:grpSp>
      <p:sp>
        <p:nvSpPr>
          <p:cNvPr id="74" name="Pentagone 73"/>
          <p:cNvSpPr/>
          <p:nvPr/>
        </p:nvSpPr>
        <p:spPr>
          <a:xfrm>
            <a:off x="5560309" y="2403227"/>
            <a:ext cx="1232470" cy="925779"/>
          </a:xfrm>
          <a:prstGeom prst="homePlat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350" dirty="0" err="1"/>
              <a:t>Stored</a:t>
            </a:r>
            <a:r>
              <a:rPr lang="fr-FR" sz="1350" dirty="0"/>
              <a:t> </a:t>
            </a:r>
            <a:r>
              <a:rPr lang="fr-FR" sz="1350" dirty="0" err="1"/>
              <a:t>Procedures</a:t>
            </a:r>
            <a:endParaRPr lang="fr-FR" sz="1350" dirty="0"/>
          </a:p>
        </p:txBody>
      </p:sp>
      <p:sp>
        <p:nvSpPr>
          <p:cNvPr id="13" name="Organigramme : Processus 12"/>
          <p:cNvSpPr/>
          <p:nvPr/>
        </p:nvSpPr>
        <p:spPr>
          <a:xfrm rot="1445086">
            <a:off x="4265443" y="1619708"/>
            <a:ext cx="807993" cy="459486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Sales </a:t>
            </a:r>
            <a:r>
              <a:rPr lang="fr-FR" sz="1200" dirty="0" err="1"/>
              <a:t>Matching</a:t>
            </a:r>
            <a:endParaRPr lang="fr-FR" sz="1200" dirty="0"/>
          </a:p>
        </p:txBody>
      </p:sp>
      <p:sp>
        <p:nvSpPr>
          <p:cNvPr id="76" name="Organigramme : Processus 75"/>
          <p:cNvSpPr/>
          <p:nvPr/>
        </p:nvSpPr>
        <p:spPr>
          <a:xfrm rot="19456396">
            <a:off x="3350142" y="2236852"/>
            <a:ext cx="807993" cy="459486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User </a:t>
            </a:r>
            <a:r>
              <a:rPr lang="fr-FR" sz="1350" dirty="0" err="1"/>
              <a:t>Behavior</a:t>
            </a:r>
            <a:endParaRPr lang="fr-FR" sz="1350" dirty="0"/>
          </a:p>
        </p:txBody>
      </p:sp>
      <p:sp>
        <p:nvSpPr>
          <p:cNvPr id="77" name="Organigramme : Processus 76"/>
          <p:cNvSpPr/>
          <p:nvPr/>
        </p:nvSpPr>
        <p:spPr>
          <a:xfrm rot="1443420">
            <a:off x="3798980" y="2817356"/>
            <a:ext cx="807993" cy="459486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Budget </a:t>
            </a:r>
            <a:r>
              <a:rPr lang="fr-FR" sz="1350" dirty="0" err="1"/>
              <a:t>Tracking</a:t>
            </a:r>
            <a:endParaRPr lang="fr-FR" sz="1350" dirty="0"/>
          </a:p>
        </p:txBody>
      </p:sp>
      <p:sp>
        <p:nvSpPr>
          <p:cNvPr id="78" name="Organigramme : Processus 77"/>
          <p:cNvSpPr/>
          <p:nvPr/>
        </p:nvSpPr>
        <p:spPr>
          <a:xfrm rot="536609">
            <a:off x="3389666" y="3425678"/>
            <a:ext cx="966950" cy="459486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Sales </a:t>
            </a:r>
            <a:r>
              <a:rPr lang="fr-FR" sz="1350" dirty="0" err="1"/>
              <a:t>Targets</a:t>
            </a:r>
            <a:endParaRPr lang="fr-FR" sz="1350" dirty="0"/>
          </a:p>
        </p:txBody>
      </p:sp>
      <p:sp>
        <p:nvSpPr>
          <p:cNvPr id="79" name="Organigramme : Processus 78"/>
          <p:cNvSpPr/>
          <p:nvPr/>
        </p:nvSpPr>
        <p:spPr>
          <a:xfrm rot="20815068">
            <a:off x="4388672" y="2292251"/>
            <a:ext cx="807993" cy="459486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ML Training</a:t>
            </a:r>
          </a:p>
        </p:txBody>
      </p:sp>
      <p:sp>
        <p:nvSpPr>
          <p:cNvPr id="80" name="Organigramme : Processus 79"/>
          <p:cNvSpPr/>
          <p:nvPr/>
        </p:nvSpPr>
        <p:spPr>
          <a:xfrm rot="20846575">
            <a:off x="3329762" y="1557179"/>
            <a:ext cx="807993" cy="459486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 err="1"/>
              <a:t>Billing</a:t>
            </a:r>
            <a:endParaRPr lang="fr-FR" sz="1350" dirty="0"/>
          </a:p>
        </p:txBody>
      </p:sp>
      <p:sp>
        <p:nvSpPr>
          <p:cNvPr id="81" name="Organigramme : Processus 80"/>
          <p:cNvSpPr/>
          <p:nvPr/>
        </p:nvSpPr>
        <p:spPr>
          <a:xfrm rot="20030673">
            <a:off x="4436491" y="3396435"/>
            <a:ext cx="966950" cy="459486"/>
          </a:xfrm>
          <a:prstGeom prst="flowChartProcess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42051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0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4" grpId="0" animBg="1"/>
      <p:bldP spid="13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19255"/>
            <a:ext cx="9144000" cy="37272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350" dirty="0"/>
          </a:p>
        </p:txBody>
      </p:sp>
      <p:sp>
        <p:nvSpPr>
          <p:cNvPr id="44" name="Rectangle 43"/>
          <p:cNvSpPr/>
          <p:nvPr/>
        </p:nvSpPr>
        <p:spPr>
          <a:xfrm>
            <a:off x="393646" y="1076936"/>
            <a:ext cx="2700000" cy="33204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350" b="1" dirty="0"/>
              <a:t>Input</a:t>
            </a:r>
          </a:p>
          <a:p>
            <a:pPr algn="ctr"/>
            <a:endParaRPr lang="fr-FR" sz="1350" b="1" dirty="0"/>
          </a:p>
        </p:txBody>
      </p:sp>
      <p:sp>
        <p:nvSpPr>
          <p:cNvPr id="98" name="Rectangle 97"/>
          <p:cNvSpPr/>
          <p:nvPr/>
        </p:nvSpPr>
        <p:spPr>
          <a:xfrm>
            <a:off x="3246091" y="1072003"/>
            <a:ext cx="2700000" cy="33204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350" b="1" dirty="0"/>
              <a:t>Transformation</a:t>
            </a:r>
          </a:p>
        </p:txBody>
      </p:sp>
      <p:sp>
        <p:nvSpPr>
          <p:cNvPr id="99" name="Rectangle 98"/>
          <p:cNvSpPr/>
          <p:nvPr/>
        </p:nvSpPr>
        <p:spPr>
          <a:xfrm>
            <a:off x="6063412" y="1076936"/>
            <a:ext cx="2700000" cy="33204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350" b="1" dirty="0"/>
              <a:t>Output</a:t>
            </a:r>
          </a:p>
          <a:p>
            <a:pPr algn="ctr"/>
            <a:endParaRPr lang="fr-FR" sz="1350" b="1" dirty="0"/>
          </a:p>
        </p:txBody>
      </p:sp>
      <p:sp>
        <p:nvSpPr>
          <p:cNvPr id="35" name="Titre 3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/>
              <a:t>Попытка №</a:t>
            </a:r>
            <a:r>
              <a:rPr lang="fr-FR" sz="3600" dirty="0"/>
              <a:t>3: </a:t>
            </a:r>
            <a:r>
              <a:rPr lang="en-US" sz="3600" dirty="0"/>
              <a:t>ETL </a:t>
            </a:r>
            <a:r>
              <a:rPr lang="ru-RU" sz="3600" dirty="0"/>
              <a:t>на базе </a:t>
            </a:r>
            <a:r>
              <a:rPr lang="fr-FR" sz="3600" dirty="0"/>
              <a:t>Data </a:t>
            </a:r>
            <a:r>
              <a:rPr lang="en-US" sz="3600" dirty="0"/>
              <a:t>L</a:t>
            </a:r>
            <a:r>
              <a:rPr lang="fr-FR" sz="3600" dirty="0" err="1"/>
              <a:t>ake</a:t>
            </a:r>
            <a:endParaRPr lang="fr-FR" sz="3600" dirty="0"/>
          </a:p>
        </p:txBody>
      </p:sp>
      <p:grpSp>
        <p:nvGrpSpPr>
          <p:cNvPr id="11" name="Groupe 10"/>
          <p:cNvGrpSpPr/>
          <p:nvPr/>
        </p:nvGrpSpPr>
        <p:grpSpPr>
          <a:xfrm>
            <a:off x="1859434" y="1537520"/>
            <a:ext cx="1177313" cy="2628787"/>
            <a:chOff x="2479246" y="2712626"/>
            <a:chExt cx="1569750" cy="3505049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246" y="2712626"/>
              <a:ext cx="1569747" cy="533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249" y="3310665"/>
              <a:ext cx="1569747" cy="533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246" y="3908934"/>
              <a:ext cx="1569747" cy="533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248" y="4502118"/>
              <a:ext cx="1569747" cy="533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3" name="Image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247" y="5093040"/>
              <a:ext cx="1569747" cy="533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246" y="5683962"/>
              <a:ext cx="1569747" cy="533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10" name="Groupe 9"/>
          <p:cNvGrpSpPr/>
          <p:nvPr/>
        </p:nvGrpSpPr>
        <p:grpSpPr>
          <a:xfrm>
            <a:off x="482687" y="1474974"/>
            <a:ext cx="1179925" cy="2731832"/>
            <a:chOff x="749588" y="2704590"/>
            <a:chExt cx="1573233" cy="3642443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753074" y="2704590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53073" y="3075087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49591" y="3438014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49590" y="3808511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3074" y="4181607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53073" y="4552104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49591" y="4915031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49590" y="5285528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49589" y="5656025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49588" y="6026522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</p:grpSp>
      <p:sp>
        <p:nvSpPr>
          <p:cNvPr id="64" name="Rectangle 63"/>
          <p:cNvSpPr/>
          <p:nvPr/>
        </p:nvSpPr>
        <p:spPr>
          <a:xfrm>
            <a:off x="3321150" y="1537519"/>
            <a:ext cx="1238285" cy="26461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chemeClr val="tx1"/>
              </a:solidFill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5993560" y="1537520"/>
            <a:ext cx="2648009" cy="2628786"/>
            <a:chOff x="7991413" y="2516974"/>
            <a:chExt cx="3530678" cy="3505048"/>
          </a:xfrm>
        </p:grpSpPr>
        <p:sp>
          <p:nvSpPr>
            <p:cNvPr id="65" name="Rectangle 64"/>
            <p:cNvSpPr/>
            <p:nvPr/>
          </p:nvSpPr>
          <p:spPr>
            <a:xfrm>
              <a:off x="8241563" y="2516974"/>
              <a:ext cx="3280528" cy="350504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413" y="2552117"/>
              <a:ext cx="1819792" cy="989017"/>
            </a:xfrm>
            <a:prstGeom prst="rect">
              <a:avLst/>
            </a:prstGeom>
          </p:spPr>
        </p:pic>
      </p:grpSp>
      <p:sp>
        <p:nvSpPr>
          <p:cNvPr id="39" name="Rectangle 38"/>
          <p:cNvSpPr/>
          <p:nvPr/>
        </p:nvSpPr>
        <p:spPr>
          <a:xfrm>
            <a:off x="4637954" y="1537519"/>
            <a:ext cx="1238285" cy="264617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0" b="31100"/>
          <a:stretch/>
        </p:blipFill>
        <p:spPr>
          <a:xfrm>
            <a:off x="3386539" y="1595165"/>
            <a:ext cx="1087111" cy="37831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96" b="23997"/>
          <a:stretch/>
        </p:blipFill>
        <p:spPr>
          <a:xfrm>
            <a:off x="4652441" y="1587541"/>
            <a:ext cx="1168706" cy="393560"/>
          </a:xfrm>
          <a:prstGeom prst="rect">
            <a:avLst/>
          </a:prstGeom>
        </p:spPr>
      </p:pic>
      <p:grpSp>
        <p:nvGrpSpPr>
          <p:cNvPr id="13" name="Groupe 12"/>
          <p:cNvGrpSpPr/>
          <p:nvPr/>
        </p:nvGrpSpPr>
        <p:grpSpPr>
          <a:xfrm>
            <a:off x="4703848" y="2161637"/>
            <a:ext cx="1106497" cy="381363"/>
            <a:chOff x="6271797" y="5646935"/>
            <a:chExt cx="1475329" cy="508484"/>
          </a:xfrm>
        </p:grpSpPr>
        <p:sp>
          <p:nvSpPr>
            <p:cNvPr id="6" name="Rectangle 5"/>
            <p:cNvSpPr/>
            <p:nvPr/>
          </p:nvSpPr>
          <p:spPr>
            <a:xfrm>
              <a:off x="6271797" y="5646935"/>
              <a:ext cx="1475329" cy="5084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506" y="5683849"/>
              <a:ext cx="1431618" cy="453445"/>
            </a:xfrm>
            <a:prstGeom prst="rect">
              <a:avLst/>
            </a:prstGeom>
          </p:spPr>
        </p:pic>
      </p:grpSp>
      <p:grpSp>
        <p:nvGrpSpPr>
          <p:cNvPr id="27" name="Groupe 26"/>
          <p:cNvGrpSpPr/>
          <p:nvPr/>
        </p:nvGrpSpPr>
        <p:grpSpPr>
          <a:xfrm>
            <a:off x="4034337" y="2109691"/>
            <a:ext cx="371641" cy="502208"/>
            <a:chOff x="5848239" y="731452"/>
            <a:chExt cx="495521" cy="669610"/>
          </a:xfrm>
        </p:grpSpPr>
        <p:grpSp>
          <p:nvGrpSpPr>
            <p:cNvPr id="24" name="Groupe 23"/>
            <p:cNvGrpSpPr/>
            <p:nvPr/>
          </p:nvGrpSpPr>
          <p:grpSpPr>
            <a:xfrm>
              <a:off x="5848239" y="731452"/>
              <a:ext cx="495521" cy="669610"/>
              <a:chOff x="6492240" y="365125"/>
              <a:chExt cx="938784" cy="1268603"/>
            </a:xfrm>
          </p:grpSpPr>
          <p:sp>
            <p:nvSpPr>
              <p:cNvPr id="21" name="Organigramme : Processus 20"/>
              <p:cNvSpPr/>
              <p:nvPr/>
            </p:nvSpPr>
            <p:spPr>
              <a:xfrm>
                <a:off x="6492240" y="3651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83" name="Organigramme : Processus 82"/>
              <p:cNvSpPr/>
              <p:nvPr/>
            </p:nvSpPr>
            <p:spPr>
              <a:xfrm>
                <a:off x="6644640" y="5175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cxnSp>
          <p:nvCxnSpPr>
            <p:cNvPr id="26" name="Connecteur droit 25"/>
            <p:cNvCxnSpPr/>
            <p:nvPr/>
          </p:nvCxnSpPr>
          <p:spPr>
            <a:xfrm>
              <a:off x="5975651" y="95097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/>
            <p:cNvCxnSpPr/>
            <p:nvPr/>
          </p:nvCxnSpPr>
          <p:spPr>
            <a:xfrm>
              <a:off x="5978699" y="102603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85"/>
            <p:cNvCxnSpPr/>
            <p:nvPr/>
          </p:nvCxnSpPr>
          <p:spPr>
            <a:xfrm>
              <a:off x="5982343" y="109428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/>
            <p:cNvCxnSpPr/>
            <p:nvPr/>
          </p:nvCxnSpPr>
          <p:spPr>
            <a:xfrm>
              <a:off x="5976247" y="116934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>
              <a:off x="5981747" y="124556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>
              <a:off x="5975651" y="132062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e 89"/>
          <p:cNvGrpSpPr/>
          <p:nvPr/>
        </p:nvGrpSpPr>
        <p:grpSpPr>
          <a:xfrm>
            <a:off x="3496096" y="2108260"/>
            <a:ext cx="371641" cy="502208"/>
            <a:chOff x="5848239" y="731452"/>
            <a:chExt cx="495521" cy="669610"/>
          </a:xfrm>
        </p:grpSpPr>
        <p:grpSp>
          <p:nvGrpSpPr>
            <p:cNvPr id="91" name="Groupe 90"/>
            <p:cNvGrpSpPr/>
            <p:nvPr/>
          </p:nvGrpSpPr>
          <p:grpSpPr>
            <a:xfrm>
              <a:off x="5848239" y="731452"/>
              <a:ext cx="495521" cy="669610"/>
              <a:chOff x="6492240" y="365125"/>
              <a:chExt cx="938784" cy="1268603"/>
            </a:xfrm>
          </p:grpSpPr>
          <p:sp>
            <p:nvSpPr>
              <p:cNvPr id="100" name="Organigramme : Processus 99"/>
              <p:cNvSpPr/>
              <p:nvPr/>
            </p:nvSpPr>
            <p:spPr>
              <a:xfrm>
                <a:off x="6492240" y="3651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01" name="Organigramme : Processus 100"/>
              <p:cNvSpPr/>
              <p:nvPr/>
            </p:nvSpPr>
            <p:spPr>
              <a:xfrm>
                <a:off x="6644640" y="5175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cxnSp>
          <p:nvCxnSpPr>
            <p:cNvPr id="92" name="Connecteur droit 91"/>
            <p:cNvCxnSpPr/>
            <p:nvPr/>
          </p:nvCxnSpPr>
          <p:spPr>
            <a:xfrm>
              <a:off x="5975651" y="95097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>
              <a:off x="5978699" y="102603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>
              <a:off x="5982343" y="109428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/>
            <p:nvPr/>
          </p:nvCxnSpPr>
          <p:spPr>
            <a:xfrm>
              <a:off x="5976247" y="116934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95"/>
            <p:cNvCxnSpPr/>
            <p:nvPr/>
          </p:nvCxnSpPr>
          <p:spPr>
            <a:xfrm>
              <a:off x="5981747" y="124556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>
              <a:off x="5975651" y="132062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e 101"/>
          <p:cNvGrpSpPr/>
          <p:nvPr/>
        </p:nvGrpSpPr>
        <p:grpSpPr>
          <a:xfrm>
            <a:off x="4032004" y="2745250"/>
            <a:ext cx="371641" cy="502208"/>
            <a:chOff x="5848239" y="731452"/>
            <a:chExt cx="495521" cy="669610"/>
          </a:xfrm>
        </p:grpSpPr>
        <p:grpSp>
          <p:nvGrpSpPr>
            <p:cNvPr id="103" name="Groupe 102"/>
            <p:cNvGrpSpPr/>
            <p:nvPr/>
          </p:nvGrpSpPr>
          <p:grpSpPr>
            <a:xfrm>
              <a:off x="5848239" y="731452"/>
              <a:ext cx="495521" cy="669610"/>
              <a:chOff x="6492240" y="365125"/>
              <a:chExt cx="938784" cy="1268603"/>
            </a:xfrm>
          </p:grpSpPr>
          <p:sp>
            <p:nvSpPr>
              <p:cNvPr id="110" name="Organigramme : Processus 109"/>
              <p:cNvSpPr/>
              <p:nvPr/>
            </p:nvSpPr>
            <p:spPr>
              <a:xfrm>
                <a:off x="6492240" y="3651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11" name="Organigramme : Processus 110"/>
              <p:cNvSpPr/>
              <p:nvPr/>
            </p:nvSpPr>
            <p:spPr>
              <a:xfrm>
                <a:off x="6644640" y="5175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cxnSp>
          <p:nvCxnSpPr>
            <p:cNvPr id="104" name="Connecteur droit 103"/>
            <p:cNvCxnSpPr/>
            <p:nvPr/>
          </p:nvCxnSpPr>
          <p:spPr>
            <a:xfrm>
              <a:off x="5975651" y="95097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>
              <a:off x="5978699" y="102603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/>
          </p:nvCxnSpPr>
          <p:spPr>
            <a:xfrm>
              <a:off x="5982343" y="109428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106"/>
            <p:cNvCxnSpPr/>
            <p:nvPr/>
          </p:nvCxnSpPr>
          <p:spPr>
            <a:xfrm>
              <a:off x="5976247" y="116934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107"/>
            <p:cNvCxnSpPr/>
            <p:nvPr/>
          </p:nvCxnSpPr>
          <p:spPr>
            <a:xfrm>
              <a:off x="5981747" y="124556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/>
            <p:nvPr/>
          </p:nvCxnSpPr>
          <p:spPr>
            <a:xfrm>
              <a:off x="5975651" y="132062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e 111"/>
          <p:cNvGrpSpPr/>
          <p:nvPr/>
        </p:nvGrpSpPr>
        <p:grpSpPr>
          <a:xfrm>
            <a:off x="3493763" y="2743819"/>
            <a:ext cx="371641" cy="502208"/>
            <a:chOff x="5848239" y="731452"/>
            <a:chExt cx="495521" cy="669610"/>
          </a:xfrm>
        </p:grpSpPr>
        <p:grpSp>
          <p:nvGrpSpPr>
            <p:cNvPr id="113" name="Groupe 112"/>
            <p:cNvGrpSpPr/>
            <p:nvPr/>
          </p:nvGrpSpPr>
          <p:grpSpPr>
            <a:xfrm>
              <a:off x="5848239" y="731452"/>
              <a:ext cx="495521" cy="669610"/>
              <a:chOff x="6492240" y="365125"/>
              <a:chExt cx="938784" cy="1268603"/>
            </a:xfrm>
          </p:grpSpPr>
          <p:sp>
            <p:nvSpPr>
              <p:cNvPr id="120" name="Organigramme : Processus 119"/>
              <p:cNvSpPr/>
              <p:nvPr/>
            </p:nvSpPr>
            <p:spPr>
              <a:xfrm>
                <a:off x="6492240" y="3651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21" name="Organigramme : Processus 120"/>
              <p:cNvSpPr/>
              <p:nvPr/>
            </p:nvSpPr>
            <p:spPr>
              <a:xfrm>
                <a:off x="6644640" y="5175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cxnSp>
          <p:nvCxnSpPr>
            <p:cNvPr id="114" name="Connecteur droit 113"/>
            <p:cNvCxnSpPr/>
            <p:nvPr/>
          </p:nvCxnSpPr>
          <p:spPr>
            <a:xfrm>
              <a:off x="5975651" y="95097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/>
            <p:nvPr/>
          </p:nvCxnSpPr>
          <p:spPr>
            <a:xfrm>
              <a:off x="5978699" y="102603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>
              <a:off x="5982343" y="109428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/>
            <p:nvPr/>
          </p:nvCxnSpPr>
          <p:spPr>
            <a:xfrm>
              <a:off x="5976247" y="116934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/>
            <p:cNvCxnSpPr/>
            <p:nvPr/>
          </p:nvCxnSpPr>
          <p:spPr>
            <a:xfrm>
              <a:off x="5981747" y="124556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/>
            <p:cNvCxnSpPr/>
            <p:nvPr/>
          </p:nvCxnSpPr>
          <p:spPr>
            <a:xfrm>
              <a:off x="5975651" y="132062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e 121"/>
          <p:cNvGrpSpPr/>
          <p:nvPr/>
        </p:nvGrpSpPr>
        <p:grpSpPr>
          <a:xfrm>
            <a:off x="4032004" y="3379377"/>
            <a:ext cx="371641" cy="502208"/>
            <a:chOff x="5848239" y="731452"/>
            <a:chExt cx="495521" cy="669610"/>
          </a:xfrm>
        </p:grpSpPr>
        <p:grpSp>
          <p:nvGrpSpPr>
            <p:cNvPr id="123" name="Groupe 122"/>
            <p:cNvGrpSpPr/>
            <p:nvPr/>
          </p:nvGrpSpPr>
          <p:grpSpPr>
            <a:xfrm>
              <a:off x="5848239" y="731452"/>
              <a:ext cx="495521" cy="669610"/>
              <a:chOff x="6492240" y="365125"/>
              <a:chExt cx="938784" cy="1268603"/>
            </a:xfrm>
          </p:grpSpPr>
          <p:sp>
            <p:nvSpPr>
              <p:cNvPr id="130" name="Organigramme : Processus 129"/>
              <p:cNvSpPr/>
              <p:nvPr/>
            </p:nvSpPr>
            <p:spPr>
              <a:xfrm>
                <a:off x="6492240" y="3651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31" name="Organigramme : Processus 130"/>
              <p:cNvSpPr/>
              <p:nvPr/>
            </p:nvSpPr>
            <p:spPr>
              <a:xfrm>
                <a:off x="6644640" y="5175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cxnSp>
          <p:nvCxnSpPr>
            <p:cNvPr id="124" name="Connecteur droit 123"/>
            <p:cNvCxnSpPr/>
            <p:nvPr/>
          </p:nvCxnSpPr>
          <p:spPr>
            <a:xfrm>
              <a:off x="5975651" y="95097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/>
            <p:cNvCxnSpPr/>
            <p:nvPr/>
          </p:nvCxnSpPr>
          <p:spPr>
            <a:xfrm>
              <a:off x="5978699" y="102603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/>
            <p:cNvCxnSpPr/>
            <p:nvPr/>
          </p:nvCxnSpPr>
          <p:spPr>
            <a:xfrm>
              <a:off x="5982343" y="109428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eur droit 126"/>
            <p:cNvCxnSpPr/>
            <p:nvPr/>
          </p:nvCxnSpPr>
          <p:spPr>
            <a:xfrm>
              <a:off x="5976247" y="116934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cteur droit 127"/>
            <p:cNvCxnSpPr/>
            <p:nvPr/>
          </p:nvCxnSpPr>
          <p:spPr>
            <a:xfrm>
              <a:off x="5981747" y="124556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droit 128"/>
            <p:cNvCxnSpPr/>
            <p:nvPr/>
          </p:nvCxnSpPr>
          <p:spPr>
            <a:xfrm>
              <a:off x="5975651" y="132062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e 131"/>
          <p:cNvGrpSpPr/>
          <p:nvPr/>
        </p:nvGrpSpPr>
        <p:grpSpPr>
          <a:xfrm>
            <a:off x="3493763" y="3377946"/>
            <a:ext cx="371641" cy="502208"/>
            <a:chOff x="5848239" y="731452"/>
            <a:chExt cx="495521" cy="669610"/>
          </a:xfrm>
        </p:grpSpPr>
        <p:grpSp>
          <p:nvGrpSpPr>
            <p:cNvPr id="133" name="Groupe 132"/>
            <p:cNvGrpSpPr/>
            <p:nvPr/>
          </p:nvGrpSpPr>
          <p:grpSpPr>
            <a:xfrm>
              <a:off x="5848239" y="731452"/>
              <a:ext cx="495521" cy="669610"/>
              <a:chOff x="6492240" y="365125"/>
              <a:chExt cx="938784" cy="1268603"/>
            </a:xfrm>
          </p:grpSpPr>
          <p:sp>
            <p:nvSpPr>
              <p:cNvPr id="140" name="Organigramme : Processus 139"/>
              <p:cNvSpPr/>
              <p:nvPr/>
            </p:nvSpPr>
            <p:spPr>
              <a:xfrm>
                <a:off x="6492240" y="3651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41" name="Organigramme : Processus 140"/>
              <p:cNvSpPr/>
              <p:nvPr/>
            </p:nvSpPr>
            <p:spPr>
              <a:xfrm>
                <a:off x="6644640" y="5175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cxnSp>
          <p:nvCxnSpPr>
            <p:cNvPr id="134" name="Connecteur droit 133"/>
            <p:cNvCxnSpPr/>
            <p:nvPr/>
          </p:nvCxnSpPr>
          <p:spPr>
            <a:xfrm>
              <a:off x="5975651" y="95097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eur droit 134"/>
            <p:cNvCxnSpPr/>
            <p:nvPr/>
          </p:nvCxnSpPr>
          <p:spPr>
            <a:xfrm>
              <a:off x="5978699" y="102603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/>
            <p:cNvCxnSpPr/>
            <p:nvPr/>
          </p:nvCxnSpPr>
          <p:spPr>
            <a:xfrm>
              <a:off x="5982343" y="109428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cteur droit 136"/>
            <p:cNvCxnSpPr/>
            <p:nvPr/>
          </p:nvCxnSpPr>
          <p:spPr>
            <a:xfrm>
              <a:off x="5976247" y="116934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eur droit 137"/>
            <p:cNvCxnSpPr/>
            <p:nvPr/>
          </p:nvCxnSpPr>
          <p:spPr>
            <a:xfrm>
              <a:off x="5981747" y="124556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/>
            <p:cNvCxnSpPr/>
            <p:nvPr/>
          </p:nvCxnSpPr>
          <p:spPr>
            <a:xfrm>
              <a:off x="5975651" y="132062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e 30"/>
          <p:cNvGrpSpPr/>
          <p:nvPr/>
        </p:nvGrpSpPr>
        <p:grpSpPr>
          <a:xfrm>
            <a:off x="4700438" y="2610768"/>
            <a:ext cx="1106497" cy="381363"/>
            <a:chOff x="6267250" y="4143624"/>
            <a:chExt cx="1475329" cy="508484"/>
          </a:xfrm>
        </p:grpSpPr>
        <p:sp>
          <p:nvSpPr>
            <p:cNvPr id="50" name="Rectangle 49"/>
            <p:cNvSpPr/>
            <p:nvPr/>
          </p:nvSpPr>
          <p:spPr>
            <a:xfrm>
              <a:off x="6267250" y="4143624"/>
              <a:ext cx="1475329" cy="5084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798" y="4162825"/>
              <a:ext cx="509935" cy="459121"/>
            </a:xfrm>
            <a:prstGeom prst="rect">
              <a:avLst/>
            </a:prstGeom>
          </p:spPr>
        </p:pic>
      </p:grpSp>
      <p:grpSp>
        <p:nvGrpSpPr>
          <p:cNvPr id="32" name="Groupe 31"/>
          <p:cNvGrpSpPr/>
          <p:nvPr/>
        </p:nvGrpSpPr>
        <p:grpSpPr>
          <a:xfrm>
            <a:off x="4700437" y="3059899"/>
            <a:ext cx="1106497" cy="381363"/>
            <a:chOff x="6267249" y="4742465"/>
            <a:chExt cx="1475329" cy="508484"/>
          </a:xfrm>
        </p:grpSpPr>
        <p:sp>
          <p:nvSpPr>
            <p:cNvPr id="53" name="Rectangle 52"/>
            <p:cNvSpPr/>
            <p:nvPr/>
          </p:nvSpPr>
          <p:spPr>
            <a:xfrm>
              <a:off x="6267249" y="4742465"/>
              <a:ext cx="1475329" cy="5084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30" name="Image 29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96" b="14363"/>
            <a:stretch/>
          </p:blipFill>
          <p:spPr>
            <a:xfrm>
              <a:off x="6716580" y="4793855"/>
              <a:ext cx="576663" cy="423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268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90091"/>
            <a:ext cx="9144000" cy="3932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350" dirty="0"/>
          </a:p>
        </p:txBody>
      </p:sp>
      <p:sp>
        <p:nvSpPr>
          <p:cNvPr id="44" name="Rectangle 43"/>
          <p:cNvSpPr/>
          <p:nvPr/>
        </p:nvSpPr>
        <p:spPr>
          <a:xfrm>
            <a:off x="393646" y="1053186"/>
            <a:ext cx="2700000" cy="33204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350" b="1" dirty="0"/>
              <a:t>Input</a:t>
            </a:r>
          </a:p>
          <a:p>
            <a:pPr algn="ctr"/>
            <a:endParaRPr lang="fr-FR" sz="1350" b="1" dirty="0"/>
          </a:p>
        </p:txBody>
      </p:sp>
      <p:sp>
        <p:nvSpPr>
          <p:cNvPr id="98" name="Rectangle 97"/>
          <p:cNvSpPr/>
          <p:nvPr/>
        </p:nvSpPr>
        <p:spPr>
          <a:xfrm>
            <a:off x="3246091" y="1048253"/>
            <a:ext cx="2700000" cy="33204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350" b="1" dirty="0"/>
              <a:t>Transformation</a:t>
            </a:r>
          </a:p>
        </p:txBody>
      </p:sp>
      <p:sp>
        <p:nvSpPr>
          <p:cNvPr id="99" name="Rectangle 98"/>
          <p:cNvSpPr/>
          <p:nvPr/>
        </p:nvSpPr>
        <p:spPr>
          <a:xfrm>
            <a:off x="6063412" y="1053186"/>
            <a:ext cx="2700000" cy="33204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350" b="1" dirty="0"/>
              <a:t>Output</a:t>
            </a:r>
          </a:p>
          <a:p>
            <a:pPr algn="ctr"/>
            <a:endParaRPr lang="fr-FR" sz="1350" b="1" dirty="0"/>
          </a:p>
        </p:txBody>
      </p:sp>
      <p:sp>
        <p:nvSpPr>
          <p:cNvPr id="35" name="Titre 3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Kafka!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1859434" y="1513770"/>
            <a:ext cx="1177313" cy="2628787"/>
            <a:chOff x="2479246" y="2712626"/>
            <a:chExt cx="1569750" cy="3505049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246" y="2712626"/>
              <a:ext cx="1569747" cy="533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0" name="Image 3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249" y="3310665"/>
              <a:ext cx="1569747" cy="533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1" name="Image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246" y="3908934"/>
              <a:ext cx="1569747" cy="533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248" y="4502118"/>
              <a:ext cx="1569747" cy="533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3" name="Image 4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247" y="5093040"/>
              <a:ext cx="1569747" cy="533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9246" y="5683962"/>
              <a:ext cx="1569747" cy="533713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10" name="Groupe 9"/>
          <p:cNvGrpSpPr/>
          <p:nvPr/>
        </p:nvGrpSpPr>
        <p:grpSpPr>
          <a:xfrm>
            <a:off x="482687" y="1451224"/>
            <a:ext cx="1179925" cy="2731832"/>
            <a:chOff x="749588" y="2704590"/>
            <a:chExt cx="1573233" cy="3642443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753074" y="2704590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53073" y="3075087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49591" y="3438014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49590" y="3808511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3074" y="4181607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53073" y="4552104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49591" y="4915031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49590" y="5285528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49589" y="5656025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49588" y="6026522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</p:grpSp>
      <p:sp>
        <p:nvSpPr>
          <p:cNvPr id="64" name="Rectangle 63"/>
          <p:cNvSpPr/>
          <p:nvPr/>
        </p:nvSpPr>
        <p:spPr>
          <a:xfrm>
            <a:off x="3321150" y="1513769"/>
            <a:ext cx="1238285" cy="26461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chemeClr val="tx1"/>
              </a:solidFill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5993560" y="1513770"/>
            <a:ext cx="2648009" cy="2628786"/>
            <a:chOff x="7991413" y="2516974"/>
            <a:chExt cx="3530678" cy="3505048"/>
          </a:xfrm>
        </p:grpSpPr>
        <p:sp>
          <p:nvSpPr>
            <p:cNvPr id="65" name="Rectangle 64"/>
            <p:cNvSpPr/>
            <p:nvPr/>
          </p:nvSpPr>
          <p:spPr>
            <a:xfrm>
              <a:off x="8241563" y="2516974"/>
              <a:ext cx="3280528" cy="350504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413" y="2552117"/>
              <a:ext cx="1819792" cy="989017"/>
            </a:xfrm>
            <a:prstGeom prst="rect">
              <a:avLst/>
            </a:prstGeom>
          </p:spPr>
        </p:pic>
      </p:grpSp>
      <p:sp>
        <p:nvSpPr>
          <p:cNvPr id="39" name="Rectangle 38"/>
          <p:cNvSpPr/>
          <p:nvPr/>
        </p:nvSpPr>
        <p:spPr>
          <a:xfrm>
            <a:off x="4637954" y="1513769"/>
            <a:ext cx="1238285" cy="264617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0" b="31100"/>
          <a:stretch/>
        </p:blipFill>
        <p:spPr>
          <a:xfrm>
            <a:off x="3386539" y="1571415"/>
            <a:ext cx="1087111" cy="37831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96" b="23997"/>
          <a:stretch/>
        </p:blipFill>
        <p:spPr>
          <a:xfrm>
            <a:off x="4652441" y="1563791"/>
            <a:ext cx="1168706" cy="393560"/>
          </a:xfrm>
          <a:prstGeom prst="rect">
            <a:avLst/>
          </a:prstGeom>
        </p:spPr>
      </p:pic>
      <p:grpSp>
        <p:nvGrpSpPr>
          <p:cNvPr id="13" name="Groupe 12"/>
          <p:cNvGrpSpPr/>
          <p:nvPr/>
        </p:nvGrpSpPr>
        <p:grpSpPr>
          <a:xfrm>
            <a:off x="4703848" y="2137887"/>
            <a:ext cx="1106497" cy="381363"/>
            <a:chOff x="6271797" y="5646935"/>
            <a:chExt cx="1475329" cy="508484"/>
          </a:xfrm>
        </p:grpSpPr>
        <p:sp>
          <p:nvSpPr>
            <p:cNvPr id="6" name="Rectangle 5"/>
            <p:cNvSpPr/>
            <p:nvPr/>
          </p:nvSpPr>
          <p:spPr>
            <a:xfrm>
              <a:off x="6271797" y="5646935"/>
              <a:ext cx="1475329" cy="5084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506" y="5683849"/>
              <a:ext cx="1431618" cy="453445"/>
            </a:xfrm>
            <a:prstGeom prst="rect">
              <a:avLst/>
            </a:prstGeom>
          </p:spPr>
        </p:pic>
      </p:grpSp>
      <p:grpSp>
        <p:nvGrpSpPr>
          <p:cNvPr id="27" name="Groupe 26"/>
          <p:cNvGrpSpPr/>
          <p:nvPr/>
        </p:nvGrpSpPr>
        <p:grpSpPr>
          <a:xfrm>
            <a:off x="4034337" y="2085941"/>
            <a:ext cx="371641" cy="502208"/>
            <a:chOff x="5848239" y="731452"/>
            <a:chExt cx="495521" cy="669610"/>
          </a:xfrm>
        </p:grpSpPr>
        <p:grpSp>
          <p:nvGrpSpPr>
            <p:cNvPr id="24" name="Groupe 23"/>
            <p:cNvGrpSpPr/>
            <p:nvPr/>
          </p:nvGrpSpPr>
          <p:grpSpPr>
            <a:xfrm>
              <a:off x="5848239" y="731452"/>
              <a:ext cx="495521" cy="669610"/>
              <a:chOff x="6492240" y="365125"/>
              <a:chExt cx="938784" cy="1268603"/>
            </a:xfrm>
          </p:grpSpPr>
          <p:sp>
            <p:nvSpPr>
              <p:cNvPr id="21" name="Organigramme : Processus 20"/>
              <p:cNvSpPr/>
              <p:nvPr/>
            </p:nvSpPr>
            <p:spPr>
              <a:xfrm>
                <a:off x="6492240" y="3651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83" name="Organigramme : Processus 82"/>
              <p:cNvSpPr/>
              <p:nvPr/>
            </p:nvSpPr>
            <p:spPr>
              <a:xfrm>
                <a:off x="6644640" y="5175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cxnSp>
          <p:nvCxnSpPr>
            <p:cNvPr id="26" name="Connecteur droit 25"/>
            <p:cNvCxnSpPr/>
            <p:nvPr/>
          </p:nvCxnSpPr>
          <p:spPr>
            <a:xfrm>
              <a:off x="5975651" y="95097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/>
            <p:cNvCxnSpPr/>
            <p:nvPr/>
          </p:nvCxnSpPr>
          <p:spPr>
            <a:xfrm>
              <a:off x="5978699" y="102603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85"/>
            <p:cNvCxnSpPr/>
            <p:nvPr/>
          </p:nvCxnSpPr>
          <p:spPr>
            <a:xfrm>
              <a:off x="5982343" y="109428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/>
            <p:cNvCxnSpPr/>
            <p:nvPr/>
          </p:nvCxnSpPr>
          <p:spPr>
            <a:xfrm>
              <a:off x="5976247" y="116934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>
              <a:off x="5981747" y="124556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>
              <a:off x="5975651" y="132062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e 89"/>
          <p:cNvGrpSpPr/>
          <p:nvPr/>
        </p:nvGrpSpPr>
        <p:grpSpPr>
          <a:xfrm>
            <a:off x="3496096" y="2084510"/>
            <a:ext cx="371641" cy="502208"/>
            <a:chOff x="5848239" y="731452"/>
            <a:chExt cx="495521" cy="669610"/>
          </a:xfrm>
        </p:grpSpPr>
        <p:grpSp>
          <p:nvGrpSpPr>
            <p:cNvPr id="91" name="Groupe 90"/>
            <p:cNvGrpSpPr/>
            <p:nvPr/>
          </p:nvGrpSpPr>
          <p:grpSpPr>
            <a:xfrm>
              <a:off x="5848239" y="731452"/>
              <a:ext cx="495521" cy="669610"/>
              <a:chOff x="6492240" y="365125"/>
              <a:chExt cx="938784" cy="1268603"/>
            </a:xfrm>
          </p:grpSpPr>
          <p:sp>
            <p:nvSpPr>
              <p:cNvPr id="100" name="Organigramme : Processus 99"/>
              <p:cNvSpPr/>
              <p:nvPr/>
            </p:nvSpPr>
            <p:spPr>
              <a:xfrm>
                <a:off x="6492240" y="3651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01" name="Organigramme : Processus 100"/>
              <p:cNvSpPr/>
              <p:nvPr/>
            </p:nvSpPr>
            <p:spPr>
              <a:xfrm>
                <a:off x="6644640" y="5175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cxnSp>
          <p:nvCxnSpPr>
            <p:cNvPr id="92" name="Connecteur droit 91"/>
            <p:cNvCxnSpPr/>
            <p:nvPr/>
          </p:nvCxnSpPr>
          <p:spPr>
            <a:xfrm>
              <a:off x="5975651" y="95097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>
              <a:off x="5978699" y="102603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>
              <a:off x="5982343" y="109428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/>
            <p:nvPr/>
          </p:nvCxnSpPr>
          <p:spPr>
            <a:xfrm>
              <a:off x="5976247" y="116934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95"/>
            <p:cNvCxnSpPr/>
            <p:nvPr/>
          </p:nvCxnSpPr>
          <p:spPr>
            <a:xfrm>
              <a:off x="5981747" y="124556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>
              <a:off x="5975651" y="132062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e 101"/>
          <p:cNvGrpSpPr/>
          <p:nvPr/>
        </p:nvGrpSpPr>
        <p:grpSpPr>
          <a:xfrm>
            <a:off x="4032004" y="2721500"/>
            <a:ext cx="371641" cy="502208"/>
            <a:chOff x="5848239" y="731452"/>
            <a:chExt cx="495521" cy="669610"/>
          </a:xfrm>
        </p:grpSpPr>
        <p:grpSp>
          <p:nvGrpSpPr>
            <p:cNvPr id="103" name="Groupe 102"/>
            <p:cNvGrpSpPr/>
            <p:nvPr/>
          </p:nvGrpSpPr>
          <p:grpSpPr>
            <a:xfrm>
              <a:off x="5848239" y="731452"/>
              <a:ext cx="495521" cy="669610"/>
              <a:chOff x="6492240" y="365125"/>
              <a:chExt cx="938784" cy="1268603"/>
            </a:xfrm>
          </p:grpSpPr>
          <p:sp>
            <p:nvSpPr>
              <p:cNvPr id="110" name="Organigramme : Processus 109"/>
              <p:cNvSpPr/>
              <p:nvPr/>
            </p:nvSpPr>
            <p:spPr>
              <a:xfrm>
                <a:off x="6492240" y="3651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11" name="Organigramme : Processus 110"/>
              <p:cNvSpPr/>
              <p:nvPr/>
            </p:nvSpPr>
            <p:spPr>
              <a:xfrm>
                <a:off x="6644640" y="5175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cxnSp>
          <p:nvCxnSpPr>
            <p:cNvPr id="104" name="Connecteur droit 103"/>
            <p:cNvCxnSpPr/>
            <p:nvPr/>
          </p:nvCxnSpPr>
          <p:spPr>
            <a:xfrm>
              <a:off x="5975651" y="95097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>
              <a:off x="5978699" y="102603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/>
          </p:nvCxnSpPr>
          <p:spPr>
            <a:xfrm>
              <a:off x="5982343" y="109428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106"/>
            <p:cNvCxnSpPr/>
            <p:nvPr/>
          </p:nvCxnSpPr>
          <p:spPr>
            <a:xfrm>
              <a:off x="5976247" y="116934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107"/>
            <p:cNvCxnSpPr/>
            <p:nvPr/>
          </p:nvCxnSpPr>
          <p:spPr>
            <a:xfrm>
              <a:off x="5981747" y="124556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/>
            <p:nvPr/>
          </p:nvCxnSpPr>
          <p:spPr>
            <a:xfrm>
              <a:off x="5975651" y="132062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e 111"/>
          <p:cNvGrpSpPr/>
          <p:nvPr/>
        </p:nvGrpSpPr>
        <p:grpSpPr>
          <a:xfrm>
            <a:off x="3493763" y="2720069"/>
            <a:ext cx="371641" cy="502208"/>
            <a:chOff x="5848239" y="731452"/>
            <a:chExt cx="495521" cy="669610"/>
          </a:xfrm>
        </p:grpSpPr>
        <p:grpSp>
          <p:nvGrpSpPr>
            <p:cNvPr id="113" name="Groupe 112"/>
            <p:cNvGrpSpPr/>
            <p:nvPr/>
          </p:nvGrpSpPr>
          <p:grpSpPr>
            <a:xfrm>
              <a:off x="5848239" y="731452"/>
              <a:ext cx="495521" cy="669610"/>
              <a:chOff x="6492240" y="365125"/>
              <a:chExt cx="938784" cy="1268603"/>
            </a:xfrm>
          </p:grpSpPr>
          <p:sp>
            <p:nvSpPr>
              <p:cNvPr id="120" name="Organigramme : Processus 119"/>
              <p:cNvSpPr/>
              <p:nvPr/>
            </p:nvSpPr>
            <p:spPr>
              <a:xfrm>
                <a:off x="6492240" y="3651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21" name="Organigramme : Processus 120"/>
              <p:cNvSpPr/>
              <p:nvPr/>
            </p:nvSpPr>
            <p:spPr>
              <a:xfrm>
                <a:off x="6644640" y="5175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cxnSp>
          <p:nvCxnSpPr>
            <p:cNvPr id="114" name="Connecteur droit 113"/>
            <p:cNvCxnSpPr/>
            <p:nvPr/>
          </p:nvCxnSpPr>
          <p:spPr>
            <a:xfrm>
              <a:off x="5975651" y="95097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/>
            <p:nvPr/>
          </p:nvCxnSpPr>
          <p:spPr>
            <a:xfrm>
              <a:off x="5978699" y="102603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>
              <a:off x="5982343" y="109428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/>
            <p:nvPr/>
          </p:nvCxnSpPr>
          <p:spPr>
            <a:xfrm>
              <a:off x="5976247" y="116934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/>
            <p:cNvCxnSpPr/>
            <p:nvPr/>
          </p:nvCxnSpPr>
          <p:spPr>
            <a:xfrm>
              <a:off x="5981747" y="124556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/>
            <p:cNvCxnSpPr/>
            <p:nvPr/>
          </p:nvCxnSpPr>
          <p:spPr>
            <a:xfrm>
              <a:off x="5975651" y="132062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e 121"/>
          <p:cNvGrpSpPr/>
          <p:nvPr/>
        </p:nvGrpSpPr>
        <p:grpSpPr>
          <a:xfrm>
            <a:off x="4032004" y="3355627"/>
            <a:ext cx="371641" cy="502208"/>
            <a:chOff x="5848239" y="731452"/>
            <a:chExt cx="495521" cy="669610"/>
          </a:xfrm>
        </p:grpSpPr>
        <p:grpSp>
          <p:nvGrpSpPr>
            <p:cNvPr id="123" name="Groupe 122"/>
            <p:cNvGrpSpPr/>
            <p:nvPr/>
          </p:nvGrpSpPr>
          <p:grpSpPr>
            <a:xfrm>
              <a:off x="5848239" y="731452"/>
              <a:ext cx="495521" cy="669610"/>
              <a:chOff x="6492240" y="365125"/>
              <a:chExt cx="938784" cy="1268603"/>
            </a:xfrm>
          </p:grpSpPr>
          <p:sp>
            <p:nvSpPr>
              <p:cNvPr id="130" name="Organigramme : Processus 129"/>
              <p:cNvSpPr/>
              <p:nvPr/>
            </p:nvSpPr>
            <p:spPr>
              <a:xfrm>
                <a:off x="6492240" y="3651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31" name="Organigramme : Processus 130"/>
              <p:cNvSpPr/>
              <p:nvPr/>
            </p:nvSpPr>
            <p:spPr>
              <a:xfrm>
                <a:off x="6644640" y="5175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cxnSp>
          <p:nvCxnSpPr>
            <p:cNvPr id="124" name="Connecteur droit 123"/>
            <p:cNvCxnSpPr/>
            <p:nvPr/>
          </p:nvCxnSpPr>
          <p:spPr>
            <a:xfrm>
              <a:off x="5975651" y="95097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/>
            <p:cNvCxnSpPr/>
            <p:nvPr/>
          </p:nvCxnSpPr>
          <p:spPr>
            <a:xfrm>
              <a:off x="5978699" y="102603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/>
            <p:cNvCxnSpPr/>
            <p:nvPr/>
          </p:nvCxnSpPr>
          <p:spPr>
            <a:xfrm>
              <a:off x="5982343" y="109428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eur droit 126"/>
            <p:cNvCxnSpPr/>
            <p:nvPr/>
          </p:nvCxnSpPr>
          <p:spPr>
            <a:xfrm>
              <a:off x="5976247" y="116934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cteur droit 127"/>
            <p:cNvCxnSpPr/>
            <p:nvPr/>
          </p:nvCxnSpPr>
          <p:spPr>
            <a:xfrm>
              <a:off x="5981747" y="124556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droit 128"/>
            <p:cNvCxnSpPr/>
            <p:nvPr/>
          </p:nvCxnSpPr>
          <p:spPr>
            <a:xfrm>
              <a:off x="5975651" y="132062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e 131"/>
          <p:cNvGrpSpPr/>
          <p:nvPr/>
        </p:nvGrpSpPr>
        <p:grpSpPr>
          <a:xfrm>
            <a:off x="3493763" y="3354196"/>
            <a:ext cx="371641" cy="502208"/>
            <a:chOff x="5848239" y="731452"/>
            <a:chExt cx="495521" cy="669610"/>
          </a:xfrm>
        </p:grpSpPr>
        <p:grpSp>
          <p:nvGrpSpPr>
            <p:cNvPr id="133" name="Groupe 132"/>
            <p:cNvGrpSpPr/>
            <p:nvPr/>
          </p:nvGrpSpPr>
          <p:grpSpPr>
            <a:xfrm>
              <a:off x="5848239" y="731452"/>
              <a:ext cx="495521" cy="669610"/>
              <a:chOff x="6492240" y="365125"/>
              <a:chExt cx="938784" cy="1268603"/>
            </a:xfrm>
          </p:grpSpPr>
          <p:sp>
            <p:nvSpPr>
              <p:cNvPr id="140" name="Organigramme : Processus 139"/>
              <p:cNvSpPr/>
              <p:nvPr/>
            </p:nvSpPr>
            <p:spPr>
              <a:xfrm>
                <a:off x="6492240" y="3651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41" name="Organigramme : Processus 140"/>
              <p:cNvSpPr/>
              <p:nvPr/>
            </p:nvSpPr>
            <p:spPr>
              <a:xfrm>
                <a:off x="6644640" y="5175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cxnSp>
          <p:nvCxnSpPr>
            <p:cNvPr id="134" name="Connecteur droit 133"/>
            <p:cNvCxnSpPr/>
            <p:nvPr/>
          </p:nvCxnSpPr>
          <p:spPr>
            <a:xfrm>
              <a:off x="5975651" y="95097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eur droit 134"/>
            <p:cNvCxnSpPr/>
            <p:nvPr/>
          </p:nvCxnSpPr>
          <p:spPr>
            <a:xfrm>
              <a:off x="5978699" y="102603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/>
            <p:cNvCxnSpPr/>
            <p:nvPr/>
          </p:nvCxnSpPr>
          <p:spPr>
            <a:xfrm>
              <a:off x="5982343" y="109428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cteur droit 136"/>
            <p:cNvCxnSpPr/>
            <p:nvPr/>
          </p:nvCxnSpPr>
          <p:spPr>
            <a:xfrm>
              <a:off x="5976247" y="116934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eur droit 137"/>
            <p:cNvCxnSpPr/>
            <p:nvPr/>
          </p:nvCxnSpPr>
          <p:spPr>
            <a:xfrm>
              <a:off x="5981747" y="124556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/>
            <p:cNvCxnSpPr/>
            <p:nvPr/>
          </p:nvCxnSpPr>
          <p:spPr>
            <a:xfrm>
              <a:off x="5975651" y="132062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0" b="25200"/>
          <a:stretch/>
        </p:blipFill>
        <p:spPr>
          <a:xfrm>
            <a:off x="1858125" y="1513770"/>
            <a:ext cx="1179929" cy="5899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2" name="Image 14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0" b="25200"/>
          <a:stretch/>
        </p:blipFill>
        <p:spPr>
          <a:xfrm>
            <a:off x="1856816" y="2183145"/>
            <a:ext cx="1179929" cy="5899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4" name="Image 14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0" b="25200"/>
          <a:stretch/>
        </p:blipFill>
        <p:spPr>
          <a:xfrm>
            <a:off x="1856239" y="2848682"/>
            <a:ext cx="1179929" cy="5899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5" name="Image 144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0" b="25200"/>
          <a:stretch/>
        </p:blipFill>
        <p:spPr>
          <a:xfrm>
            <a:off x="1856239" y="3518057"/>
            <a:ext cx="1179929" cy="5899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47" name="Explosion 1 146"/>
          <p:cNvSpPr/>
          <p:nvPr/>
        </p:nvSpPr>
        <p:spPr>
          <a:xfrm rot="858220">
            <a:off x="1586735" y="2229399"/>
            <a:ext cx="1681181" cy="1141642"/>
          </a:xfrm>
          <a:prstGeom prst="irregularSeal1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 err="1"/>
              <a:t>Fault</a:t>
            </a:r>
            <a:r>
              <a:rPr lang="fr-FR" sz="1350" dirty="0"/>
              <a:t> </a:t>
            </a:r>
            <a:r>
              <a:rPr lang="fr-FR" sz="1350" dirty="0" err="1"/>
              <a:t>Tolerance</a:t>
            </a:r>
            <a:r>
              <a:rPr lang="fr-FR" sz="1350" dirty="0"/>
              <a:t>?</a:t>
            </a:r>
          </a:p>
        </p:txBody>
      </p:sp>
      <p:grpSp>
        <p:nvGrpSpPr>
          <p:cNvPr id="15" name="Groupe 14"/>
          <p:cNvGrpSpPr/>
          <p:nvPr/>
        </p:nvGrpSpPr>
        <p:grpSpPr>
          <a:xfrm>
            <a:off x="4700438" y="2587018"/>
            <a:ext cx="1106497" cy="381363"/>
            <a:chOff x="6267250" y="4143624"/>
            <a:chExt cx="1475329" cy="508484"/>
          </a:xfrm>
        </p:grpSpPr>
        <p:sp>
          <p:nvSpPr>
            <p:cNvPr id="50" name="Rectangle 49"/>
            <p:cNvSpPr/>
            <p:nvPr/>
          </p:nvSpPr>
          <p:spPr>
            <a:xfrm>
              <a:off x="6267250" y="4143624"/>
              <a:ext cx="1475329" cy="5084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148" name="Image 14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798" y="4162825"/>
              <a:ext cx="509935" cy="459121"/>
            </a:xfrm>
            <a:prstGeom prst="rect">
              <a:avLst/>
            </a:prstGeom>
          </p:spPr>
        </p:pic>
      </p:grpSp>
      <p:grpSp>
        <p:nvGrpSpPr>
          <p:cNvPr id="16" name="Groupe 15"/>
          <p:cNvGrpSpPr/>
          <p:nvPr/>
        </p:nvGrpSpPr>
        <p:grpSpPr>
          <a:xfrm>
            <a:off x="4700437" y="3036149"/>
            <a:ext cx="1106497" cy="381363"/>
            <a:chOff x="6267249" y="4742465"/>
            <a:chExt cx="1475329" cy="508484"/>
          </a:xfrm>
        </p:grpSpPr>
        <p:sp>
          <p:nvSpPr>
            <p:cNvPr id="53" name="Rectangle 52"/>
            <p:cNvSpPr/>
            <p:nvPr/>
          </p:nvSpPr>
          <p:spPr>
            <a:xfrm>
              <a:off x="6267249" y="4742465"/>
              <a:ext cx="1475329" cy="5084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149" name="Image 148"/>
            <p:cNvPicPr>
              <a:picLocks noChangeAspect="1"/>
            </p:cNvPicPr>
            <p:nvPr/>
          </p:nvPicPr>
          <p:blipFill rotWithShape="1"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96" b="14363"/>
            <a:stretch/>
          </p:blipFill>
          <p:spPr>
            <a:xfrm>
              <a:off x="6716580" y="4793855"/>
              <a:ext cx="576663" cy="423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904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147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13874"/>
            <a:ext cx="9144000" cy="37272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endParaRPr lang="fr-FR" sz="1350" dirty="0"/>
          </a:p>
        </p:txBody>
      </p:sp>
      <p:sp>
        <p:nvSpPr>
          <p:cNvPr id="44" name="Rectangle 43"/>
          <p:cNvSpPr/>
          <p:nvPr/>
        </p:nvSpPr>
        <p:spPr>
          <a:xfrm>
            <a:off x="393646" y="971555"/>
            <a:ext cx="2700000" cy="33204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350" b="1" dirty="0"/>
              <a:t>Input</a:t>
            </a:r>
          </a:p>
          <a:p>
            <a:pPr algn="ctr"/>
            <a:endParaRPr lang="fr-FR" sz="1350" b="1" dirty="0"/>
          </a:p>
        </p:txBody>
      </p:sp>
      <p:sp>
        <p:nvSpPr>
          <p:cNvPr id="98" name="Rectangle 97"/>
          <p:cNvSpPr/>
          <p:nvPr/>
        </p:nvSpPr>
        <p:spPr>
          <a:xfrm>
            <a:off x="3246091" y="966622"/>
            <a:ext cx="2700000" cy="33204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350" b="1" dirty="0"/>
              <a:t>Transformation</a:t>
            </a:r>
          </a:p>
        </p:txBody>
      </p:sp>
      <p:sp>
        <p:nvSpPr>
          <p:cNvPr id="99" name="Rectangle 98"/>
          <p:cNvSpPr/>
          <p:nvPr/>
        </p:nvSpPr>
        <p:spPr>
          <a:xfrm>
            <a:off x="6063412" y="971555"/>
            <a:ext cx="2700000" cy="332045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sz="1350" b="1" dirty="0"/>
              <a:t>Output</a:t>
            </a:r>
          </a:p>
          <a:p>
            <a:pPr algn="ctr"/>
            <a:endParaRPr lang="fr-FR" sz="1350" b="1" dirty="0"/>
          </a:p>
        </p:txBody>
      </p:sp>
      <p:sp>
        <p:nvSpPr>
          <p:cNvPr id="35" name="Titre 3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Сейчас</a:t>
            </a:r>
            <a:endParaRPr lang="fr-FR" dirty="0"/>
          </a:p>
        </p:txBody>
      </p:sp>
      <p:grpSp>
        <p:nvGrpSpPr>
          <p:cNvPr id="10" name="Groupe 9"/>
          <p:cNvGrpSpPr/>
          <p:nvPr/>
        </p:nvGrpSpPr>
        <p:grpSpPr>
          <a:xfrm>
            <a:off x="482687" y="1369593"/>
            <a:ext cx="1179925" cy="2731832"/>
            <a:chOff x="749588" y="2704590"/>
            <a:chExt cx="1573233" cy="3642443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9" name="Rectangle 8"/>
            <p:cNvSpPr/>
            <p:nvPr/>
          </p:nvSpPr>
          <p:spPr>
            <a:xfrm>
              <a:off x="753074" y="2704590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53073" y="3075087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49591" y="3438014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49590" y="3808511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3074" y="4181607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53073" y="4552104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49591" y="4915031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49590" y="5285528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49589" y="5656025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49588" y="6026522"/>
              <a:ext cx="1569747" cy="3205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350" dirty="0">
                  <a:solidFill>
                    <a:schemeClr val="tx1"/>
                  </a:solidFill>
                </a:rPr>
                <a:t>App</a:t>
              </a:r>
            </a:p>
          </p:txBody>
        </p:sp>
      </p:grpSp>
      <p:sp>
        <p:nvSpPr>
          <p:cNvPr id="64" name="Rectangle 63"/>
          <p:cNvSpPr/>
          <p:nvPr/>
        </p:nvSpPr>
        <p:spPr>
          <a:xfrm>
            <a:off x="3321150" y="1432138"/>
            <a:ext cx="1238285" cy="264617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chemeClr val="tx1"/>
              </a:solidFill>
            </a:endParaRPr>
          </a:p>
        </p:txBody>
      </p:sp>
      <p:grpSp>
        <p:nvGrpSpPr>
          <p:cNvPr id="2" name="Groupe 1"/>
          <p:cNvGrpSpPr/>
          <p:nvPr/>
        </p:nvGrpSpPr>
        <p:grpSpPr>
          <a:xfrm>
            <a:off x="5993560" y="1432139"/>
            <a:ext cx="2648009" cy="651803"/>
            <a:chOff x="7991413" y="2516974"/>
            <a:chExt cx="3530678" cy="869070"/>
          </a:xfrm>
        </p:grpSpPr>
        <p:sp>
          <p:nvSpPr>
            <p:cNvPr id="65" name="Rectangle 64"/>
            <p:cNvSpPr/>
            <p:nvPr/>
          </p:nvSpPr>
          <p:spPr>
            <a:xfrm>
              <a:off x="8241563" y="2516974"/>
              <a:ext cx="3280528" cy="86907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91413" y="2552117"/>
              <a:ext cx="1510933" cy="821159"/>
            </a:xfrm>
            <a:prstGeom prst="rect">
              <a:avLst/>
            </a:prstGeom>
          </p:spPr>
        </p:pic>
      </p:grpSp>
      <p:sp>
        <p:nvSpPr>
          <p:cNvPr id="39" name="Rectangle 38"/>
          <p:cNvSpPr/>
          <p:nvPr/>
        </p:nvSpPr>
        <p:spPr>
          <a:xfrm>
            <a:off x="4637954" y="1432138"/>
            <a:ext cx="1238285" cy="264617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schemeClr val="tx1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0" b="31100"/>
          <a:stretch/>
        </p:blipFill>
        <p:spPr>
          <a:xfrm>
            <a:off x="3386539" y="1489784"/>
            <a:ext cx="1087111" cy="37831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96" b="23997"/>
          <a:stretch/>
        </p:blipFill>
        <p:spPr>
          <a:xfrm>
            <a:off x="4652441" y="1482160"/>
            <a:ext cx="1168706" cy="393560"/>
          </a:xfrm>
          <a:prstGeom prst="rect">
            <a:avLst/>
          </a:prstGeom>
        </p:spPr>
      </p:pic>
      <p:grpSp>
        <p:nvGrpSpPr>
          <p:cNvPr id="13" name="Groupe 12"/>
          <p:cNvGrpSpPr/>
          <p:nvPr/>
        </p:nvGrpSpPr>
        <p:grpSpPr>
          <a:xfrm>
            <a:off x="4703848" y="2056256"/>
            <a:ext cx="1106497" cy="381363"/>
            <a:chOff x="6271797" y="5646935"/>
            <a:chExt cx="1475329" cy="508484"/>
          </a:xfrm>
        </p:grpSpPr>
        <p:sp>
          <p:nvSpPr>
            <p:cNvPr id="6" name="Rectangle 5"/>
            <p:cNvSpPr/>
            <p:nvPr/>
          </p:nvSpPr>
          <p:spPr>
            <a:xfrm>
              <a:off x="6271797" y="5646935"/>
              <a:ext cx="1475329" cy="5084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506" y="5683849"/>
              <a:ext cx="1431618" cy="453445"/>
            </a:xfrm>
            <a:prstGeom prst="rect">
              <a:avLst/>
            </a:prstGeom>
          </p:spPr>
        </p:pic>
      </p:grpSp>
      <p:grpSp>
        <p:nvGrpSpPr>
          <p:cNvPr id="45" name="Groupe 44"/>
          <p:cNvGrpSpPr/>
          <p:nvPr/>
        </p:nvGrpSpPr>
        <p:grpSpPr>
          <a:xfrm>
            <a:off x="4700438" y="2505387"/>
            <a:ext cx="1106497" cy="381363"/>
            <a:chOff x="6271797" y="5646935"/>
            <a:chExt cx="1475329" cy="508484"/>
          </a:xfrm>
        </p:grpSpPr>
        <p:sp>
          <p:nvSpPr>
            <p:cNvPr id="50" name="Rectangle 49"/>
            <p:cNvSpPr/>
            <p:nvPr/>
          </p:nvSpPr>
          <p:spPr>
            <a:xfrm>
              <a:off x="6271797" y="5646935"/>
              <a:ext cx="1475329" cy="5084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506" y="5683849"/>
              <a:ext cx="1431618" cy="453445"/>
            </a:xfrm>
            <a:prstGeom prst="rect">
              <a:avLst/>
            </a:prstGeom>
          </p:spPr>
        </p:pic>
      </p:grpSp>
      <p:grpSp>
        <p:nvGrpSpPr>
          <p:cNvPr id="27" name="Groupe 26"/>
          <p:cNvGrpSpPr/>
          <p:nvPr/>
        </p:nvGrpSpPr>
        <p:grpSpPr>
          <a:xfrm>
            <a:off x="4034337" y="2004310"/>
            <a:ext cx="371641" cy="502208"/>
            <a:chOff x="5848239" y="731452"/>
            <a:chExt cx="495521" cy="669610"/>
          </a:xfrm>
        </p:grpSpPr>
        <p:grpSp>
          <p:nvGrpSpPr>
            <p:cNvPr id="24" name="Groupe 23"/>
            <p:cNvGrpSpPr/>
            <p:nvPr/>
          </p:nvGrpSpPr>
          <p:grpSpPr>
            <a:xfrm>
              <a:off x="5848239" y="731452"/>
              <a:ext cx="495521" cy="669610"/>
              <a:chOff x="6492240" y="365125"/>
              <a:chExt cx="938784" cy="1268603"/>
            </a:xfrm>
          </p:grpSpPr>
          <p:sp>
            <p:nvSpPr>
              <p:cNvPr id="21" name="Organigramme : Processus 20"/>
              <p:cNvSpPr/>
              <p:nvPr/>
            </p:nvSpPr>
            <p:spPr>
              <a:xfrm>
                <a:off x="6492240" y="3651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83" name="Organigramme : Processus 82"/>
              <p:cNvSpPr/>
              <p:nvPr/>
            </p:nvSpPr>
            <p:spPr>
              <a:xfrm>
                <a:off x="6644640" y="5175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cxnSp>
          <p:nvCxnSpPr>
            <p:cNvPr id="26" name="Connecteur droit 25"/>
            <p:cNvCxnSpPr/>
            <p:nvPr/>
          </p:nvCxnSpPr>
          <p:spPr>
            <a:xfrm>
              <a:off x="5975651" y="95097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cteur droit 83"/>
            <p:cNvCxnSpPr/>
            <p:nvPr/>
          </p:nvCxnSpPr>
          <p:spPr>
            <a:xfrm>
              <a:off x="5978699" y="102603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cteur droit 85"/>
            <p:cNvCxnSpPr/>
            <p:nvPr/>
          </p:nvCxnSpPr>
          <p:spPr>
            <a:xfrm>
              <a:off x="5982343" y="109428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/>
            <p:cNvCxnSpPr/>
            <p:nvPr/>
          </p:nvCxnSpPr>
          <p:spPr>
            <a:xfrm>
              <a:off x="5976247" y="116934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/>
            <p:cNvCxnSpPr/>
            <p:nvPr/>
          </p:nvCxnSpPr>
          <p:spPr>
            <a:xfrm>
              <a:off x="5981747" y="124556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88"/>
            <p:cNvCxnSpPr/>
            <p:nvPr/>
          </p:nvCxnSpPr>
          <p:spPr>
            <a:xfrm>
              <a:off x="5975651" y="132062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e 89"/>
          <p:cNvGrpSpPr/>
          <p:nvPr/>
        </p:nvGrpSpPr>
        <p:grpSpPr>
          <a:xfrm>
            <a:off x="3496096" y="2002879"/>
            <a:ext cx="371641" cy="502208"/>
            <a:chOff x="5848239" y="731452"/>
            <a:chExt cx="495521" cy="669610"/>
          </a:xfrm>
        </p:grpSpPr>
        <p:grpSp>
          <p:nvGrpSpPr>
            <p:cNvPr id="91" name="Groupe 90"/>
            <p:cNvGrpSpPr/>
            <p:nvPr/>
          </p:nvGrpSpPr>
          <p:grpSpPr>
            <a:xfrm>
              <a:off x="5848239" y="731452"/>
              <a:ext cx="495521" cy="669610"/>
              <a:chOff x="6492240" y="365125"/>
              <a:chExt cx="938784" cy="1268603"/>
            </a:xfrm>
          </p:grpSpPr>
          <p:sp>
            <p:nvSpPr>
              <p:cNvPr id="100" name="Organigramme : Processus 99"/>
              <p:cNvSpPr/>
              <p:nvPr/>
            </p:nvSpPr>
            <p:spPr>
              <a:xfrm>
                <a:off x="6492240" y="3651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01" name="Organigramme : Processus 100"/>
              <p:cNvSpPr/>
              <p:nvPr/>
            </p:nvSpPr>
            <p:spPr>
              <a:xfrm>
                <a:off x="6644640" y="5175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cxnSp>
          <p:nvCxnSpPr>
            <p:cNvPr id="92" name="Connecteur droit 91"/>
            <p:cNvCxnSpPr/>
            <p:nvPr/>
          </p:nvCxnSpPr>
          <p:spPr>
            <a:xfrm>
              <a:off x="5975651" y="95097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cteur droit 92"/>
            <p:cNvCxnSpPr/>
            <p:nvPr/>
          </p:nvCxnSpPr>
          <p:spPr>
            <a:xfrm>
              <a:off x="5978699" y="102603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cteur droit 93"/>
            <p:cNvCxnSpPr/>
            <p:nvPr/>
          </p:nvCxnSpPr>
          <p:spPr>
            <a:xfrm>
              <a:off x="5982343" y="109428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94"/>
            <p:cNvCxnSpPr/>
            <p:nvPr/>
          </p:nvCxnSpPr>
          <p:spPr>
            <a:xfrm>
              <a:off x="5976247" y="116934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cteur droit 95"/>
            <p:cNvCxnSpPr/>
            <p:nvPr/>
          </p:nvCxnSpPr>
          <p:spPr>
            <a:xfrm>
              <a:off x="5981747" y="124556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cteur droit 96"/>
            <p:cNvCxnSpPr/>
            <p:nvPr/>
          </p:nvCxnSpPr>
          <p:spPr>
            <a:xfrm>
              <a:off x="5975651" y="132062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e 101"/>
          <p:cNvGrpSpPr/>
          <p:nvPr/>
        </p:nvGrpSpPr>
        <p:grpSpPr>
          <a:xfrm>
            <a:off x="4032004" y="2639869"/>
            <a:ext cx="371641" cy="502208"/>
            <a:chOff x="5848239" y="731452"/>
            <a:chExt cx="495521" cy="669610"/>
          </a:xfrm>
        </p:grpSpPr>
        <p:grpSp>
          <p:nvGrpSpPr>
            <p:cNvPr id="103" name="Groupe 102"/>
            <p:cNvGrpSpPr/>
            <p:nvPr/>
          </p:nvGrpSpPr>
          <p:grpSpPr>
            <a:xfrm>
              <a:off x="5848239" y="731452"/>
              <a:ext cx="495521" cy="669610"/>
              <a:chOff x="6492240" y="365125"/>
              <a:chExt cx="938784" cy="1268603"/>
            </a:xfrm>
          </p:grpSpPr>
          <p:sp>
            <p:nvSpPr>
              <p:cNvPr id="110" name="Organigramme : Processus 109"/>
              <p:cNvSpPr/>
              <p:nvPr/>
            </p:nvSpPr>
            <p:spPr>
              <a:xfrm>
                <a:off x="6492240" y="3651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11" name="Organigramme : Processus 110"/>
              <p:cNvSpPr/>
              <p:nvPr/>
            </p:nvSpPr>
            <p:spPr>
              <a:xfrm>
                <a:off x="6644640" y="5175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cxnSp>
          <p:nvCxnSpPr>
            <p:cNvPr id="104" name="Connecteur droit 103"/>
            <p:cNvCxnSpPr/>
            <p:nvPr/>
          </p:nvCxnSpPr>
          <p:spPr>
            <a:xfrm>
              <a:off x="5975651" y="95097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/>
            <p:cNvCxnSpPr/>
            <p:nvPr/>
          </p:nvCxnSpPr>
          <p:spPr>
            <a:xfrm>
              <a:off x="5978699" y="102603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/>
          </p:nvCxnSpPr>
          <p:spPr>
            <a:xfrm>
              <a:off x="5982343" y="109428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106"/>
            <p:cNvCxnSpPr/>
            <p:nvPr/>
          </p:nvCxnSpPr>
          <p:spPr>
            <a:xfrm>
              <a:off x="5976247" y="116934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107"/>
            <p:cNvCxnSpPr/>
            <p:nvPr/>
          </p:nvCxnSpPr>
          <p:spPr>
            <a:xfrm>
              <a:off x="5981747" y="124556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/>
            <p:cNvCxnSpPr/>
            <p:nvPr/>
          </p:nvCxnSpPr>
          <p:spPr>
            <a:xfrm>
              <a:off x="5975651" y="132062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e 111"/>
          <p:cNvGrpSpPr/>
          <p:nvPr/>
        </p:nvGrpSpPr>
        <p:grpSpPr>
          <a:xfrm>
            <a:off x="3493763" y="2638438"/>
            <a:ext cx="371641" cy="502208"/>
            <a:chOff x="5848239" y="731452"/>
            <a:chExt cx="495521" cy="669610"/>
          </a:xfrm>
        </p:grpSpPr>
        <p:grpSp>
          <p:nvGrpSpPr>
            <p:cNvPr id="113" name="Groupe 112"/>
            <p:cNvGrpSpPr/>
            <p:nvPr/>
          </p:nvGrpSpPr>
          <p:grpSpPr>
            <a:xfrm>
              <a:off x="5848239" y="731452"/>
              <a:ext cx="495521" cy="669610"/>
              <a:chOff x="6492240" y="365125"/>
              <a:chExt cx="938784" cy="1268603"/>
            </a:xfrm>
          </p:grpSpPr>
          <p:sp>
            <p:nvSpPr>
              <p:cNvPr id="120" name="Organigramme : Processus 119"/>
              <p:cNvSpPr/>
              <p:nvPr/>
            </p:nvSpPr>
            <p:spPr>
              <a:xfrm>
                <a:off x="6492240" y="3651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21" name="Organigramme : Processus 120"/>
              <p:cNvSpPr/>
              <p:nvPr/>
            </p:nvSpPr>
            <p:spPr>
              <a:xfrm>
                <a:off x="6644640" y="5175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cxnSp>
          <p:nvCxnSpPr>
            <p:cNvPr id="114" name="Connecteur droit 113"/>
            <p:cNvCxnSpPr/>
            <p:nvPr/>
          </p:nvCxnSpPr>
          <p:spPr>
            <a:xfrm>
              <a:off x="5975651" y="95097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/>
            <p:nvPr/>
          </p:nvCxnSpPr>
          <p:spPr>
            <a:xfrm>
              <a:off x="5978699" y="102603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/>
          </p:nvCxnSpPr>
          <p:spPr>
            <a:xfrm>
              <a:off x="5982343" y="109428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/>
            <p:cNvCxnSpPr/>
            <p:nvPr/>
          </p:nvCxnSpPr>
          <p:spPr>
            <a:xfrm>
              <a:off x="5976247" y="116934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/>
            <p:cNvCxnSpPr/>
            <p:nvPr/>
          </p:nvCxnSpPr>
          <p:spPr>
            <a:xfrm>
              <a:off x="5981747" y="124556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/>
            <p:cNvCxnSpPr/>
            <p:nvPr/>
          </p:nvCxnSpPr>
          <p:spPr>
            <a:xfrm>
              <a:off x="5975651" y="132062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e 121"/>
          <p:cNvGrpSpPr/>
          <p:nvPr/>
        </p:nvGrpSpPr>
        <p:grpSpPr>
          <a:xfrm>
            <a:off x="4032004" y="3273996"/>
            <a:ext cx="371641" cy="502208"/>
            <a:chOff x="5848239" y="731452"/>
            <a:chExt cx="495521" cy="669610"/>
          </a:xfrm>
        </p:grpSpPr>
        <p:grpSp>
          <p:nvGrpSpPr>
            <p:cNvPr id="123" name="Groupe 122"/>
            <p:cNvGrpSpPr/>
            <p:nvPr/>
          </p:nvGrpSpPr>
          <p:grpSpPr>
            <a:xfrm>
              <a:off x="5848239" y="731452"/>
              <a:ext cx="495521" cy="669610"/>
              <a:chOff x="6492240" y="365125"/>
              <a:chExt cx="938784" cy="1268603"/>
            </a:xfrm>
          </p:grpSpPr>
          <p:sp>
            <p:nvSpPr>
              <p:cNvPr id="130" name="Organigramme : Processus 129"/>
              <p:cNvSpPr/>
              <p:nvPr/>
            </p:nvSpPr>
            <p:spPr>
              <a:xfrm>
                <a:off x="6492240" y="3651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31" name="Organigramme : Processus 130"/>
              <p:cNvSpPr/>
              <p:nvPr/>
            </p:nvSpPr>
            <p:spPr>
              <a:xfrm>
                <a:off x="6644640" y="5175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cxnSp>
          <p:nvCxnSpPr>
            <p:cNvPr id="124" name="Connecteur droit 123"/>
            <p:cNvCxnSpPr/>
            <p:nvPr/>
          </p:nvCxnSpPr>
          <p:spPr>
            <a:xfrm>
              <a:off x="5975651" y="95097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/>
            <p:cNvCxnSpPr/>
            <p:nvPr/>
          </p:nvCxnSpPr>
          <p:spPr>
            <a:xfrm>
              <a:off x="5978699" y="102603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/>
            <p:cNvCxnSpPr/>
            <p:nvPr/>
          </p:nvCxnSpPr>
          <p:spPr>
            <a:xfrm>
              <a:off x="5982343" y="109428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eur droit 126"/>
            <p:cNvCxnSpPr/>
            <p:nvPr/>
          </p:nvCxnSpPr>
          <p:spPr>
            <a:xfrm>
              <a:off x="5976247" y="116934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cteur droit 127"/>
            <p:cNvCxnSpPr/>
            <p:nvPr/>
          </p:nvCxnSpPr>
          <p:spPr>
            <a:xfrm>
              <a:off x="5981747" y="124556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cteur droit 128"/>
            <p:cNvCxnSpPr/>
            <p:nvPr/>
          </p:nvCxnSpPr>
          <p:spPr>
            <a:xfrm>
              <a:off x="5975651" y="132062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e 131"/>
          <p:cNvGrpSpPr/>
          <p:nvPr/>
        </p:nvGrpSpPr>
        <p:grpSpPr>
          <a:xfrm>
            <a:off x="3493763" y="3272565"/>
            <a:ext cx="371641" cy="502208"/>
            <a:chOff x="5848239" y="731452"/>
            <a:chExt cx="495521" cy="669610"/>
          </a:xfrm>
        </p:grpSpPr>
        <p:grpSp>
          <p:nvGrpSpPr>
            <p:cNvPr id="133" name="Groupe 132"/>
            <p:cNvGrpSpPr/>
            <p:nvPr/>
          </p:nvGrpSpPr>
          <p:grpSpPr>
            <a:xfrm>
              <a:off x="5848239" y="731452"/>
              <a:ext cx="495521" cy="669610"/>
              <a:chOff x="6492240" y="365125"/>
              <a:chExt cx="938784" cy="1268603"/>
            </a:xfrm>
          </p:grpSpPr>
          <p:sp>
            <p:nvSpPr>
              <p:cNvPr id="140" name="Organigramme : Processus 139"/>
              <p:cNvSpPr/>
              <p:nvPr/>
            </p:nvSpPr>
            <p:spPr>
              <a:xfrm>
                <a:off x="6492240" y="3651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  <p:sp>
            <p:nvSpPr>
              <p:cNvPr id="141" name="Organigramme : Processus 140"/>
              <p:cNvSpPr/>
              <p:nvPr/>
            </p:nvSpPr>
            <p:spPr>
              <a:xfrm>
                <a:off x="6644640" y="517525"/>
                <a:ext cx="786384" cy="1116203"/>
              </a:xfrm>
              <a:prstGeom prst="flowChartProcess">
                <a:avLst/>
              </a:prstGeom>
              <a:ln w="28575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350"/>
              </a:p>
            </p:txBody>
          </p:sp>
        </p:grpSp>
        <p:cxnSp>
          <p:nvCxnSpPr>
            <p:cNvPr id="134" name="Connecteur droit 133"/>
            <p:cNvCxnSpPr/>
            <p:nvPr/>
          </p:nvCxnSpPr>
          <p:spPr>
            <a:xfrm>
              <a:off x="5975651" y="95097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cteur droit 134"/>
            <p:cNvCxnSpPr/>
            <p:nvPr/>
          </p:nvCxnSpPr>
          <p:spPr>
            <a:xfrm>
              <a:off x="5978699" y="102603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cteur droit 135"/>
            <p:cNvCxnSpPr/>
            <p:nvPr/>
          </p:nvCxnSpPr>
          <p:spPr>
            <a:xfrm>
              <a:off x="5982343" y="109428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cteur droit 136"/>
            <p:cNvCxnSpPr/>
            <p:nvPr/>
          </p:nvCxnSpPr>
          <p:spPr>
            <a:xfrm>
              <a:off x="5976247" y="1169346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cteur droit 137"/>
            <p:cNvCxnSpPr/>
            <p:nvPr/>
          </p:nvCxnSpPr>
          <p:spPr>
            <a:xfrm>
              <a:off x="5981747" y="124556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eur droit 138"/>
            <p:cNvCxnSpPr/>
            <p:nvPr/>
          </p:nvCxnSpPr>
          <p:spPr>
            <a:xfrm>
              <a:off x="5975651" y="1320620"/>
              <a:ext cx="31764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0" b="25200"/>
          <a:stretch/>
        </p:blipFill>
        <p:spPr>
          <a:xfrm>
            <a:off x="1858125" y="1432139"/>
            <a:ext cx="1179929" cy="5899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2" name="Image 14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0" b="25200"/>
          <a:stretch/>
        </p:blipFill>
        <p:spPr>
          <a:xfrm>
            <a:off x="1856816" y="2101514"/>
            <a:ext cx="1179929" cy="5899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4" name="Image 14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0" b="25200"/>
          <a:stretch/>
        </p:blipFill>
        <p:spPr>
          <a:xfrm>
            <a:off x="1856239" y="2767051"/>
            <a:ext cx="1179929" cy="5899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5" name="Image 14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0" b="25200"/>
          <a:stretch/>
        </p:blipFill>
        <p:spPr>
          <a:xfrm>
            <a:off x="1856239" y="3436426"/>
            <a:ext cx="1179929" cy="5899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16" name="Groupe 15"/>
          <p:cNvGrpSpPr/>
          <p:nvPr/>
        </p:nvGrpSpPr>
        <p:grpSpPr>
          <a:xfrm>
            <a:off x="4700457" y="3403981"/>
            <a:ext cx="1106497" cy="381363"/>
            <a:chOff x="10209220" y="1265291"/>
            <a:chExt cx="1475329" cy="508484"/>
          </a:xfrm>
        </p:grpSpPr>
        <p:sp>
          <p:nvSpPr>
            <p:cNvPr id="148" name="Rectangle 147"/>
            <p:cNvSpPr/>
            <p:nvPr/>
          </p:nvSpPr>
          <p:spPr>
            <a:xfrm>
              <a:off x="10209220" y="1265291"/>
              <a:ext cx="1475329" cy="5084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8328" y="1296672"/>
              <a:ext cx="837111" cy="435559"/>
            </a:xfrm>
            <a:prstGeom prst="rect">
              <a:avLst/>
            </a:prstGeom>
          </p:spPr>
        </p:pic>
      </p:grpSp>
      <p:sp>
        <p:nvSpPr>
          <p:cNvPr id="162" name="Rectangle 161"/>
          <p:cNvSpPr/>
          <p:nvPr/>
        </p:nvSpPr>
        <p:spPr>
          <a:xfrm>
            <a:off x="6165906" y="3626826"/>
            <a:ext cx="2460396" cy="4608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…</a:t>
            </a:r>
          </a:p>
        </p:txBody>
      </p:sp>
      <p:grpSp>
        <p:nvGrpSpPr>
          <p:cNvPr id="25" name="Groupe 24"/>
          <p:cNvGrpSpPr/>
          <p:nvPr/>
        </p:nvGrpSpPr>
        <p:grpSpPr>
          <a:xfrm>
            <a:off x="6173950" y="2160043"/>
            <a:ext cx="2460396" cy="651803"/>
            <a:chOff x="8231933" y="3683166"/>
            <a:chExt cx="3280528" cy="869070"/>
          </a:xfrm>
        </p:grpSpPr>
        <p:sp>
          <p:nvSpPr>
            <p:cNvPr id="165" name="Rectangle 164"/>
            <p:cNvSpPr/>
            <p:nvPr/>
          </p:nvSpPr>
          <p:spPr>
            <a:xfrm>
              <a:off x="8231933" y="3683166"/>
              <a:ext cx="3280528" cy="8690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57" t="33499" r="10156" b="36922"/>
            <a:stretch/>
          </p:blipFill>
          <p:spPr>
            <a:xfrm>
              <a:off x="8241563" y="3997827"/>
              <a:ext cx="1029229" cy="253639"/>
            </a:xfrm>
            <a:prstGeom prst="rect">
              <a:avLst/>
            </a:prstGeom>
          </p:spPr>
        </p:pic>
      </p:grpSp>
      <p:grpSp>
        <p:nvGrpSpPr>
          <p:cNvPr id="29" name="Groupe 28"/>
          <p:cNvGrpSpPr/>
          <p:nvPr/>
        </p:nvGrpSpPr>
        <p:grpSpPr>
          <a:xfrm>
            <a:off x="6165906" y="2889345"/>
            <a:ext cx="2460396" cy="651803"/>
            <a:chOff x="8221208" y="4655568"/>
            <a:chExt cx="3280528" cy="869070"/>
          </a:xfrm>
        </p:grpSpPr>
        <p:sp>
          <p:nvSpPr>
            <p:cNvPr id="168" name="Rectangle 167"/>
            <p:cNvSpPr/>
            <p:nvPr/>
          </p:nvSpPr>
          <p:spPr>
            <a:xfrm>
              <a:off x="8221208" y="4655568"/>
              <a:ext cx="3280528" cy="86907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1208" y="4732357"/>
              <a:ext cx="1419930" cy="655539"/>
            </a:xfrm>
            <a:prstGeom prst="rect">
              <a:avLst/>
            </a:prstGeom>
          </p:spPr>
        </p:pic>
      </p:grpSp>
      <p:grpSp>
        <p:nvGrpSpPr>
          <p:cNvPr id="23" name="Groupe 22"/>
          <p:cNvGrpSpPr/>
          <p:nvPr/>
        </p:nvGrpSpPr>
        <p:grpSpPr>
          <a:xfrm>
            <a:off x="4700436" y="2504672"/>
            <a:ext cx="1106497" cy="381363"/>
            <a:chOff x="6267247" y="4142671"/>
            <a:chExt cx="1475329" cy="508484"/>
          </a:xfrm>
        </p:grpSpPr>
        <p:sp>
          <p:nvSpPr>
            <p:cNvPr id="151" name="Rectangle 150"/>
            <p:cNvSpPr/>
            <p:nvPr/>
          </p:nvSpPr>
          <p:spPr>
            <a:xfrm>
              <a:off x="6267247" y="4142671"/>
              <a:ext cx="1475329" cy="5084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170" name="Image 16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8798" y="4162825"/>
              <a:ext cx="509935" cy="459121"/>
            </a:xfrm>
            <a:prstGeom prst="rect">
              <a:avLst/>
            </a:prstGeom>
          </p:spPr>
        </p:pic>
      </p:grpSp>
      <p:grpSp>
        <p:nvGrpSpPr>
          <p:cNvPr id="22" name="Groupe 21"/>
          <p:cNvGrpSpPr/>
          <p:nvPr/>
        </p:nvGrpSpPr>
        <p:grpSpPr>
          <a:xfrm>
            <a:off x="4700435" y="2955565"/>
            <a:ext cx="1106497" cy="381363"/>
            <a:chOff x="6267249" y="4742465"/>
            <a:chExt cx="1475329" cy="508484"/>
          </a:xfrm>
        </p:grpSpPr>
        <p:sp>
          <p:nvSpPr>
            <p:cNvPr id="53" name="Rectangle 52"/>
            <p:cNvSpPr/>
            <p:nvPr/>
          </p:nvSpPr>
          <p:spPr>
            <a:xfrm>
              <a:off x="6267249" y="4742465"/>
              <a:ext cx="1475329" cy="50848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1420" y="4752207"/>
              <a:ext cx="1388003" cy="4904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230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Шаблон HighLoad++ 2018" id="{882A1894-D8A5-BE4D-9200-4598F6350868}" vid="{BE5F1E62-2365-D148-A3AA-0AEAA78F13EE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24473</TotalTime>
  <Words>4032</Words>
  <Application>Microsoft Office PowerPoint</Application>
  <PresentationFormat>On-screen Show (16:9)</PresentationFormat>
  <Paragraphs>636</Paragraphs>
  <Slides>47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Тема Office</vt:lpstr>
      <vt:lpstr>Построение аналитического хранилища на 100 петабайт</vt:lpstr>
      <vt:lpstr>PowerPoint Presentation</vt:lpstr>
      <vt:lpstr>Компания (упрощенно)</vt:lpstr>
      <vt:lpstr>Построим AdTech-компанию!</vt:lpstr>
      <vt:lpstr>Попытка №1: Установим 2-й MySQL</vt:lpstr>
      <vt:lpstr>Попытка №2: Классический ETL и шардинг</vt:lpstr>
      <vt:lpstr>Попытка №3: ETL на базе Data Lake</vt:lpstr>
      <vt:lpstr>Kafka!</vt:lpstr>
      <vt:lpstr>Сейчас</vt:lpstr>
      <vt:lpstr>PowerPoint Presentation</vt:lpstr>
      <vt:lpstr>Данные (с репликами)</vt:lpstr>
      <vt:lpstr>Hive</vt:lpstr>
      <vt:lpstr>PowerPoint Presentation</vt:lpstr>
      <vt:lpstr>Hive</vt:lpstr>
      <vt:lpstr>PowerPoint Presentation</vt:lpstr>
      <vt:lpstr>PowerPoint Presentation</vt:lpstr>
      <vt:lpstr>PowerPoint Presentation</vt:lpstr>
      <vt:lpstr>Hive</vt:lpstr>
      <vt:lpstr>Новое направление</vt:lpstr>
      <vt:lpstr>PowerPoint Presentation</vt:lpstr>
      <vt:lpstr>Hive</vt:lpstr>
      <vt:lpstr>PowerPoint Presentation</vt:lpstr>
      <vt:lpstr>Hive</vt:lpstr>
      <vt:lpstr>Hive Hooks</vt:lpstr>
      <vt:lpstr>PowerPoint Presentation</vt:lpstr>
      <vt:lpstr>Hive</vt:lpstr>
      <vt:lpstr>PowerPoint Presentation</vt:lpstr>
      <vt:lpstr>Hive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Hive</vt:lpstr>
      <vt:lpstr>Hive Upgrade Test Framework</vt:lpstr>
      <vt:lpstr>Новые проекты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доклада</dc:title>
  <dc:creator>Анна</dc:creator>
  <cp:lastModifiedBy>Alexander Mazurov</cp:lastModifiedBy>
  <cp:revision>235</cp:revision>
  <cp:lastPrinted>2018-10-23T15:59:43Z</cp:lastPrinted>
  <dcterms:created xsi:type="dcterms:W3CDTF">2018-05-31T09:54:56Z</dcterms:created>
  <dcterms:modified xsi:type="dcterms:W3CDTF">2018-11-07T19:29:15Z</dcterms:modified>
</cp:coreProperties>
</file>